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60"/>
  </p:notesMasterIdLst>
  <p:sldIdLst>
    <p:sldId id="268" r:id="rId5"/>
    <p:sldId id="275" r:id="rId6"/>
    <p:sldId id="277" r:id="rId7"/>
    <p:sldId id="258" r:id="rId8"/>
    <p:sldId id="301" r:id="rId9"/>
    <p:sldId id="302" r:id="rId10"/>
    <p:sldId id="262" r:id="rId11"/>
    <p:sldId id="261" r:id="rId12"/>
    <p:sldId id="309" r:id="rId13"/>
    <p:sldId id="300" r:id="rId14"/>
    <p:sldId id="310" r:id="rId15"/>
    <p:sldId id="297" r:id="rId16"/>
    <p:sldId id="298" r:id="rId17"/>
    <p:sldId id="312" r:id="rId18"/>
    <p:sldId id="313" r:id="rId19"/>
    <p:sldId id="296" r:id="rId20"/>
    <p:sldId id="315" r:id="rId21"/>
    <p:sldId id="316" r:id="rId22"/>
    <p:sldId id="299" r:id="rId23"/>
    <p:sldId id="305" r:id="rId24"/>
    <p:sldId id="306" r:id="rId25"/>
    <p:sldId id="304" r:id="rId26"/>
    <p:sldId id="264" r:id="rId27"/>
    <p:sldId id="259" r:id="rId28"/>
    <p:sldId id="270" r:id="rId29"/>
    <p:sldId id="257" r:id="rId30"/>
    <p:sldId id="260" r:id="rId31"/>
    <p:sldId id="284" r:id="rId32"/>
    <p:sldId id="265" r:id="rId33"/>
    <p:sldId id="314" r:id="rId34"/>
    <p:sldId id="271" r:id="rId35"/>
    <p:sldId id="272" r:id="rId36"/>
    <p:sldId id="294" r:id="rId37"/>
    <p:sldId id="307" r:id="rId38"/>
    <p:sldId id="273" r:id="rId39"/>
    <p:sldId id="266" r:id="rId40"/>
    <p:sldId id="274" r:id="rId41"/>
    <p:sldId id="285" r:id="rId42"/>
    <p:sldId id="286" r:id="rId43"/>
    <p:sldId id="281" r:id="rId44"/>
    <p:sldId id="295" r:id="rId45"/>
    <p:sldId id="318" r:id="rId46"/>
    <p:sldId id="282" r:id="rId47"/>
    <p:sldId id="287" r:id="rId48"/>
    <p:sldId id="278" r:id="rId49"/>
    <p:sldId id="267" r:id="rId50"/>
    <p:sldId id="280" r:id="rId51"/>
    <p:sldId id="279" r:id="rId52"/>
    <p:sldId id="288" r:id="rId53"/>
    <p:sldId id="308" r:id="rId54"/>
    <p:sldId id="289" r:id="rId55"/>
    <p:sldId id="263" r:id="rId56"/>
    <p:sldId id="319" r:id="rId57"/>
    <p:sldId id="293" r:id="rId58"/>
    <p:sldId id="269" r:id="rId5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590C"/>
    <a:srgbClr val="765A00"/>
    <a:srgbClr val="0CD4EB"/>
    <a:srgbClr val="0CEB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6F5AF12-ACB2-A5C5-1A5E-6E7DE2F17F84}" v="73" dt="2024-05-20T11:49:35.294"/>
    <p1510:client id="{F3E1E6F8-9BA2-3452-AB7B-EDD3263EF237}" v="480" dt="2024-05-22T06:22:33.15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854" autoAdjust="0"/>
    <p:restoredTop sz="94660"/>
  </p:normalViewPr>
  <p:slideViewPr>
    <p:cSldViewPr snapToGrid="0">
      <p:cViewPr>
        <p:scale>
          <a:sx n="75" d="100"/>
          <a:sy n="75" d="100"/>
        </p:scale>
        <p:origin x="856" y="-1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5" Type="http://schemas.openxmlformats.org/officeDocument/2006/relationships/slide" Target="slides/slide1.xml"/><Relationship Id="rId61" Type="http://schemas.openxmlformats.org/officeDocument/2006/relationships/presProps" Target="presProp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notesMaster" Target="notesMasters/notesMaster1.xml"/><Relationship Id="rId65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E41C6A-11CA-495C-A431-76723B609D96}" type="datetimeFigureOut">
              <a:rPr lang="en-IL" smtClean="0"/>
              <a:t>06/08/2024</a:t>
            </a:fld>
            <a:endParaRPr lang="en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3601DA-A240-42FE-9934-C9F75664FF3C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8401004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3601DA-A240-42FE-9934-C9F75664FF3C}" type="slidenum">
              <a:rPr lang="en-IL" smtClean="0"/>
              <a:t>5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1363162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3601DA-A240-42FE-9934-C9F75664FF3C}" type="slidenum">
              <a:rPr lang="en-IL" smtClean="0"/>
              <a:t>19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3122068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3601DA-A240-42FE-9934-C9F75664FF3C}" type="slidenum">
              <a:rPr lang="en-IL" smtClean="0"/>
              <a:t>48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572767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svg"/><Relationship Id="rId3" Type="http://schemas.openxmlformats.org/officeDocument/2006/relationships/image" Target="../media/image7.svg"/><Relationship Id="rId7" Type="http://schemas.openxmlformats.org/officeDocument/2006/relationships/image" Target="../media/image11.svg"/><Relationship Id="rId12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11" Type="http://schemas.openxmlformats.org/officeDocument/2006/relationships/image" Target="../media/image15.svg"/><Relationship Id="rId5" Type="http://schemas.openxmlformats.org/officeDocument/2006/relationships/image" Target="../media/image9.sv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sv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9D0EF6D-4A8D-5305-CB66-1643FCA067C6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937"/>
            <a:ext cx="9144000" cy="68580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A74632-309B-9DD9-789E-C2F6559A0C5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25780" y="6296661"/>
            <a:ext cx="2057400" cy="365125"/>
          </a:xfrm>
          <a:prstGeom prst="rect">
            <a:avLst/>
          </a:prstGeom>
        </p:spPr>
        <p:txBody>
          <a:bodyPr/>
          <a:lstStyle/>
          <a:p>
            <a:fld id="{5BCAD085-E8A6-8845-BD4E-CB4CCA059FC4}" type="datetimeFigureOut">
              <a:rPr lang="en-US" smtClean="0"/>
              <a:t>8/6/2024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B76CB3-AEB5-0648-CF49-ED213D28E8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0142" y="6356350"/>
            <a:ext cx="1951362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2FD4B9-1932-1EA1-1EFF-3499C75B9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6EA18AE-0120-ACC6-A545-7E5388FC8F9D}"/>
              </a:ext>
            </a:extLst>
          </p:cNvPr>
          <p:cNvSpPr/>
          <p:nvPr/>
        </p:nvSpPr>
        <p:spPr>
          <a:xfrm>
            <a:off x="8084" y="7937"/>
            <a:ext cx="9144000" cy="6873874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92000">
                <a:schemeClr val="tx1">
                  <a:lumMod val="65000"/>
                  <a:lumOff val="35000"/>
                  <a:alpha val="19178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8C641FA-2441-EE4E-6916-726DC5A46E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auto">
          <a:xfrm>
            <a:off x="2954381" y="2435911"/>
            <a:ext cx="3235238" cy="11030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C17BE7D2-4B1F-6ECA-F81E-F48F1DCF6437}"/>
              </a:ext>
            </a:extLst>
          </p:cNvPr>
          <p:cNvSpPr txBox="1">
            <a:spLocks/>
          </p:cNvSpPr>
          <p:nvPr/>
        </p:nvSpPr>
        <p:spPr>
          <a:xfrm>
            <a:off x="3143250" y="6508751"/>
            <a:ext cx="3086100" cy="365125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>
                <a:solidFill>
                  <a:schemeClr val="bg1"/>
                </a:solidFill>
              </a:rPr>
              <a:t>© 2023 Imagry, All Rights Reserved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FAC40D7-A6C8-18C0-BA77-D7FDE5165DE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1391" y="3811736"/>
            <a:ext cx="5237385" cy="461963"/>
          </a:xfrm>
        </p:spPr>
        <p:txBody>
          <a:bodyPr>
            <a:normAutofit/>
          </a:bodyPr>
          <a:lstStyle>
            <a:lvl1pPr marL="0" indent="0">
              <a:buNone/>
              <a:defRPr sz="1800" spc="450">
                <a:solidFill>
                  <a:schemeClr val="bg1"/>
                </a:solidFill>
                <a:latin typeface="Nasalization Rg" panose="020B0604020202020204" pitchFamily="34" charset="0"/>
              </a:defRPr>
            </a:lvl1pPr>
          </a:lstStyle>
          <a:p>
            <a:pPr lvl="0"/>
            <a:r>
              <a:rPr lang="en-US" err="1"/>
              <a:t>Mapless</a:t>
            </a:r>
            <a:r>
              <a:rPr lang="en-US"/>
              <a:t> Autonomous Driving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4378225F-1336-2F68-3EB4-A0C4A6C5C7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51096" y="2268521"/>
            <a:ext cx="797602" cy="1063469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90A7C252-687B-DB70-F52E-0095C97D4A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0800000">
            <a:off x="6761257" y="3696244"/>
            <a:ext cx="797602" cy="106346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50B4CF7-CF91-2221-0E64-BD6C7D9C6235}"/>
              </a:ext>
            </a:extLst>
          </p:cNvPr>
          <p:cNvSpPr txBox="1"/>
          <p:nvPr/>
        </p:nvSpPr>
        <p:spPr>
          <a:xfrm>
            <a:off x="2394405" y="991608"/>
            <a:ext cx="4577715" cy="424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ctr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</a:pPr>
            <a:r>
              <a:rPr lang="en-US" sz="2400" b="0" i="0" kern="1200" spc="450" baseline="0">
                <a:ln>
                  <a:noFill/>
                </a:ln>
                <a:solidFill>
                  <a:srgbClr val="FFFFFF"/>
                </a:solidFill>
                <a:effectLst/>
                <a:latin typeface="Nasalization Rg" panose="020B0604020202020204" pitchFamily="34" charset="0"/>
                <a:ea typeface="+mn-ea"/>
                <a:cs typeface="+mn-cs"/>
              </a:rPr>
              <a:t>SDV-Ready Platform</a:t>
            </a:r>
            <a:endParaRPr lang="en-US" sz="240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2098362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. Seven Icon S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407BF785-69AD-31EF-DE9A-9BEF424DB1C1}"/>
              </a:ext>
            </a:extLst>
          </p:cNvPr>
          <p:cNvSpPr/>
          <p:nvPr/>
        </p:nvSpPr>
        <p:spPr>
          <a:xfrm>
            <a:off x="257175" y="2156512"/>
            <a:ext cx="1053418" cy="193691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63064" dist="121231" dir="2580000" sx="97383" sy="97383" algn="tl" rotWithShape="0">
              <a:schemeClr val="accent5">
                <a:alpha val="66000"/>
              </a:scheme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004BC5-2724-4261-43FB-E38B407D19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7175" y="484861"/>
            <a:ext cx="8013305" cy="886477"/>
          </a:xfrm>
        </p:spPr>
        <p:txBody>
          <a:bodyPr anchor="t">
            <a:normAutofit/>
          </a:bodyPr>
          <a:lstStyle>
            <a:lvl1pPr algn="ctr">
              <a:defRPr sz="2400" b="1"/>
            </a:lvl1pPr>
          </a:lstStyle>
          <a:p>
            <a:r>
              <a:rPr lang="en-US"/>
              <a:t>SEVEN ICON SLIDE</a:t>
            </a:r>
            <a:br>
              <a:rPr lang="en-US"/>
            </a:br>
            <a:r>
              <a:rPr lang="en-US"/>
              <a:t>WITH MULTI-LEVEL HEADER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68C764-1BE6-5F6B-B84B-43C26FAFA56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rgbClr val="EA590C"/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23" name="Text Placeholder 13">
            <a:extLst>
              <a:ext uri="{FF2B5EF4-FFF2-40B4-BE49-F238E27FC236}">
                <a16:creationId xmlns:a16="http://schemas.microsoft.com/office/drawing/2014/main" id="{49541291-8EE5-0752-B015-EE9797AAA1A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47081" y="3434170"/>
            <a:ext cx="1071651" cy="541338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 b="1">
                <a:latin typeface="Montserrat Light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29A9E7A3-BD2B-0B6B-6E81-0125719A71C5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12907" y="2425650"/>
            <a:ext cx="601167" cy="890606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82D63313-2796-401D-A9A0-2F953E45BEFC}"/>
              </a:ext>
            </a:extLst>
          </p:cNvPr>
          <p:cNvSpPr/>
          <p:nvPr/>
        </p:nvSpPr>
        <p:spPr>
          <a:xfrm>
            <a:off x="1418084" y="2183437"/>
            <a:ext cx="1053418" cy="193691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63064" dist="121231" dir="2580000" sx="97383" sy="97383" algn="tl" rotWithShape="0">
              <a:schemeClr val="accent5">
                <a:alpha val="66000"/>
              </a:scheme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0" name="Text Placeholder 13">
            <a:extLst>
              <a:ext uri="{FF2B5EF4-FFF2-40B4-BE49-F238E27FC236}">
                <a16:creationId xmlns:a16="http://schemas.microsoft.com/office/drawing/2014/main" id="{04C26497-DB5B-FE7A-6885-054A36CC782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407989" y="3461095"/>
            <a:ext cx="1071651" cy="541338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 b="1">
                <a:latin typeface="Montserrat Light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61" name="Picture Placeholder 27">
            <a:extLst>
              <a:ext uri="{FF2B5EF4-FFF2-40B4-BE49-F238E27FC236}">
                <a16:creationId xmlns:a16="http://schemas.microsoft.com/office/drawing/2014/main" id="{12BA6713-62B4-E482-C050-09EA40358427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673816" y="2452575"/>
            <a:ext cx="601167" cy="890606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EA80FFB2-2682-627B-F704-AAB485B484AD}"/>
              </a:ext>
            </a:extLst>
          </p:cNvPr>
          <p:cNvSpPr/>
          <p:nvPr/>
        </p:nvSpPr>
        <p:spPr>
          <a:xfrm>
            <a:off x="2580393" y="2183437"/>
            <a:ext cx="1053418" cy="193691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63064" dist="121231" dir="2580000" sx="97383" sy="97383" algn="tl" rotWithShape="0">
              <a:schemeClr val="accent5">
                <a:alpha val="66000"/>
              </a:scheme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3" name="Text Placeholder 13">
            <a:extLst>
              <a:ext uri="{FF2B5EF4-FFF2-40B4-BE49-F238E27FC236}">
                <a16:creationId xmlns:a16="http://schemas.microsoft.com/office/drawing/2014/main" id="{8243F11D-1A8E-1C7F-B041-07864F199C6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570298" y="3461095"/>
            <a:ext cx="1071651" cy="541338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 b="1">
                <a:latin typeface="Montserrat Light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64" name="Picture Placeholder 27">
            <a:extLst>
              <a:ext uri="{FF2B5EF4-FFF2-40B4-BE49-F238E27FC236}">
                <a16:creationId xmlns:a16="http://schemas.microsoft.com/office/drawing/2014/main" id="{41A7185F-3A5D-BE09-756A-939A7A9C0E7C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2836124" y="2452575"/>
            <a:ext cx="601167" cy="890606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D1DBA536-360A-6651-D974-683C69E27A0F}"/>
              </a:ext>
            </a:extLst>
          </p:cNvPr>
          <p:cNvSpPr/>
          <p:nvPr/>
        </p:nvSpPr>
        <p:spPr>
          <a:xfrm>
            <a:off x="3743920" y="2156512"/>
            <a:ext cx="1053418" cy="193691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63064" dist="121231" dir="2580000" sx="97383" sy="97383" algn="tl" rotWithShape="0">
              <a:schemeClr val="accent5">
                <a:alpha val="66000"/>
              </a:scheme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6" name="Text Placeholder 13">
            <a:extLst>
              <a:ext uri="{FF2B5EF4-FFF2-40B4-BE49-F238E27FC236}">
                <a16:creationId xmlns:a16="http://schemas.microsoft.com/office/drawing/2014/main" id="{B8B9B613-D41E-9307-A80E-80E8AF51341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765080" y="3461095"/>
            <a:ext cx="1041374" cy="541338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 b="1">
                <a:latin typeface="Montserrat Light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67" name="Picture Placeholder 27">
            <a:extLst>
              <a:ext uri="{FF2B5EF4-FFF2-40B4-BE49-F238E27FC236}">
                <a16:creationId xmlns:a16="http://schemas.microsoft.com/office/drawing/2014/main" id="{5719703A-BD64-D3D5-6A59-4D6D05EED52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3999652" y="2425650"/>
            <a:ext cx="601167" cy="890606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AFD0AFDC-BE53-C308-A160-EF92C5D097D5}"/>
              </a:ext>
            </a:extLst>
          </p:cNvPr>
          <p:cNvSpPr/>
          <p:nvPr/>
        </p:nvSpPr>
        <p:spPr>
          <a:xfrm>
            <a:off x="4898727" y="2183437"/>
            <a:ext cx="1053418" cy="193691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63064" dist="121231" dir="2580000" sx="97383" sy="97383" algn="tl" rotWithShape="0">
              <a:schemeClr val="accent5">
                <a:alpha val="66000"/>
              </a:scheme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9" name="Text Placeholder 13">
            <a:extLst>
              <a:ext uri="{FF2B5EF4-FFF2-40B4-BE49-F238E27FC236}">
                <a16:creationId xmlns:a16="http://schemas.microsoft.com/office/drawing/2014/main" id="{359A9233-5FD2-29B0-ED61-E80E0571058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910374" y="3461095"/>
            <a:ext cx="1049909" cy="541338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 b="1">
                <a:latin typeface="Montserrat Light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70" name="Picture Placeholder 27">
            <a:extLst>
              <a:ext uri="{FF2B5EF4-FFF2-40B4-BE49-F238E27FC236}">
                <a16:creationId xmlns:a16="http://schemas.microsoft.com/office/drawing/2014/main" id="{FF780CFE-AA39-3A0E-73D8-287D66AC3FD8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5154459" y="2452575"/>
            <a:ext cx="601167" cy="890606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0CF74A58-0843-D01D-AFD1-B5A4DB3EF113}"/>
              </a:ext>
            </a:extLst>
          </p:cNvPr>
          <p:cNvSpPr/>
          <p:nvPr/>
        </p:nvSpPr>
        <p:spPr>
          <a:xfrm>
            <a:off x="6075276" y="2183437"/>
            <a:ext cx="1053418" cy="193691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63064" dist="121231" dir="2580000" sx="97383" sy="97383" algn="tl" rotWithShape="0">
              <a:schemeClr val="accent5">
                <a:alpha val="66000"/>
              </a:scheme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2" name="Text Placeholder 13">
            <a:extLst>
              <a:ext uri="{FF2B5EF4-FFF2-40B4-BE49-F238E27FC236}">
                <a16:creationId xmlns:a16="http://schemas.microsoft.com/office/drawing/2014/main" id="{B8D3CD2B-5489-6204-27A2-E1DED5CDA62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065182" y="3461095"/>
            <a:ext cx="1053418" cy="541338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 b="1">
                <a:latin typeface="Montserrat Light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73" name="Picture Placeholder 27">
            <a:extLst>
              <a:ext uri="{FF2B5EF4-FFF2-40B4-BE49-F238E27FC236}">
                <a16:creationId xmlns:a16="http://schemas.microsoft.com/office/drawing/2014/main" id="{BF61938A-98EC-70E2-3533-43457C455856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6331008" y="2452575"/>
            <a:ext cx="601167" cy="890606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43A3C7C3-05A3-6CBC-BB52-A0A15E89CC2E}"/>
              </a:ext>
            </a:extLst>
          </p:cNvPr>
          <p:cNvSpPr/>
          <p:nvPr/>
        </p:nvSpPr>
        <p:spPr>
          <a:xfrm>
            <a:off x="7217062" y="2183437"/>
            <a:ext cx="1053418" cy="193691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63064" dist="121231" dir="2580000" sx="97383" sy="97383" algn="tl" rotWithShape="0">
              <a:schemeClr val="accent5">
                <a:alpha val="66000"/>
              </a:scheme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5" name="Picture Placeholder 27">
            <a:extLst>
              <a:ext uri="{FF2B5EF4-FFF2-40B4-BE49-F238E27FC236}">
                <a16:creationId xmlns:a16="http://schemas.microsoft.com/office/drawing/2014/main" id="{29829753-BECF-340B-AEB1-7E39F0CA7917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7470185" y="2452575"/>
            <a:ext cx="601167" cy="890606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6" name="Text Placeholder 13">
            <a:extLst>
              <a:ext uri="{FF2B5EF4-FFF2-40B4-BE49-F238E27FC236}">
                <a16:creationId xmlns:a16="http://schemas.microsoft.com/office/drawing/2014/main" id="{212C1831-3B9F-ADC9-B6AE-81CA2AE277C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34943" y="3446541"/>
            <a:ext cx="1035537" cy="541338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 b="1">
                <a:latin typeface="Montserrat Light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08AABE37-81CD-AD3C-1872-47F7710A4D6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377313" y="4705694"/>
            <a:ext cx="5816908" cy="83185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 b="1" spc="225">
                <a:latin typeface="Montserrat Light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Description about the images above. </a:t>
            </a:r>
          </a:p>
        </p:txBody>
      </p:sp>
    </p:spTree>
    <p:extLst>
      <p:ext uri="{BB962C8B-B14F-4D97-AF65-F5344CB8AC3E}">
        <p14:creationId xmlns:p14="http://schemas.microsoft.com/office/powerpoint/2010/main" val="15631259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. Seven Icon Silde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407BF785-69AD-31EF-DE9A-9BEF424DB1C1}"/>
              </a:ext>
            </a:extLst>
          </p:cNvPr>
          <p:cNvSpPr/>
          <p:nvPr/>
        </p:nvSpPr>
        <p:spPr>
          <a:xfrm>
            <a:off x="257175" y="2156512"/>
            <a:ext cx="1053418" cy="193691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63064" dist="121231" dir="2580000" sx="97383" sy="97383" algn="tl" rotWithShape="0">
              <a:schemeClr val="accent5">
                <a:alpha val="66000"/>
              </a:scheme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004BC5-2724-4261-43FB-E38B407D19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7175" y="484861"/>
            <a:ext cx="8013305" cy="886477"/>
          </a:xfrm>
        </p:spPr>
        <p:txBody>
          <a:bodyPr anchor="t">
            <a:normAutofit/>
          </a:bodyPr>
          <a:lstStyle>
            <a:lvl1pPr algn="ctr">
              <a:defRPr sz="2400" b="1"/>
            </a:lvl1pPr>
          </a:lstStyle>
          <a:p>
            <a:r>
              <a:rPr lang="en-US"/>
              <a:t>SEVEN ICON SLIDE</a:t>
            </a:r>
            <a:br>
              <a:rPr lang="en-US"/>
            </a:br>
            <a:r>
              <a:rPr lang="en-US"/>
              <a:t>WITH MULTI-LEVEL HEADER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68C764-1BE6-5F6B-B84B-43C26FAFA56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rgbClr val="EA590C"/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23" name="Text Placeholder 13">
            <a:extLst>
              <a:ext uri="{FF2B5EF4-FFF2-40B4-BE49-F238E27FC236}">
                <a16:creationId xmlns:a16="http://schemas.microsoft.com/office/drawing/2014/main" id="{49541291-8EE5-0752-B015-EE9797AAA1A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47081" y="3434170"/>
            <a:ext cx="1071651" cy="541338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 b="1">
                <a:latin typeface="Montserrat Light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82D63313-2796-401D-A9A0-2F953E45BEFC}"/>
              </a:ext>
            </a:extLst>
          </p:cNvPr>
          <p:cNvSpPr/>
          <p:nvPr/>
        </p:nvSpPr>
        <p:spPr>
          <a:xfrm>
            <a:off x="1418084" y="2183437"/>
            <a:ext cx="1053418" cy="193691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63064" dist="121231" dir="2580000" sx="97383" sy="97383" algn="tl" rotWithShape="0">
              <a:schemeClr val="accent5">
                <a:alpha val="66000"/>
              </a:scheme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0" name="Text Placeholder 13">
            <a:extLst>
              <a:ext uri="{FF2B5EF4-FFF2-40B4-BE49-F238E27FC236}">
                <a16:creationId xmlns:a16="http://schemas.microsoft.com/office/drawing/2014/main" id="{04C26497-DB5B-FE7A-6885-054A36CC782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407989" y="3461095"/>
            <a:ext cx="1071651" cy="541338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 b="1">
                <a:latin typeface="Montserrat Light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EA80FFB2-2682-627B-F704-AAB485B484AD}"/>
              </a:ext>
            </a:extLst>
          </p:cNvPr>
          <p:cNvSpPr/>
          <p:nvPr/>
        </p:nvSpPr>
        <p:spPr>
          <a:xfrm>
            <a:off x="2580393" y="2183437"/>
            <a:ext cx="1053418" cy="193691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63064" dist="121231" dir="2580000" sx="97383" sy="97383" algn="tl" rotWithShape="0">
              <a:schemeClr val="accent5">
                <a:alpha val="66000"/>
              </a:scheme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3" name="Text Placeholder 13">
            <a:extLst>
              <a:ext uri="{FF2B5EF4-FFF2-40B4-BE49-F238E27FC236}">
                <a16:creationId xmlns:a16="http://schemas.microsoft.com/office/drawing/2014/main" id="{8243F11D-1A8E-1C7F-B041-07864F199C6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570298" y="3461095"/>
            <a:ext cx="1071651" cy="541338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 b="1">
                <a:latin typeface="Montserrat Light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D1DBA536-360A-6651-D974-683C69E27A0F}"/>
              </a:ext>
            </a:extLst>
          </p:cNvPr>
          <p:cNvSpPr/>
          <p:nvPr/>
        </p:nvSpPr>
        <p:spPr>
          <a:xfrm>
            <a:off x="3743920" y="2156512"/>
            <a:ext cx="1053418" cy="193691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63064" dist="121231" dir="2580000" sx="97383" sy="97383" algn="tl" rotWithShape="0">
              <a:schemeClr val="accent5">
                <a:alpha val="66000"/>
              </a:scheme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6" name="Text Placeholder 13">
            <a:extLst>
              <a:ext uri="{FF2B5EF4-FFF2-40B4-BE49-F238E27FC236}">
                <a16:creationId xmlns:a16="http://schemas.microsoft.com/office/drawing/2014/main" id="{B8B9B613-D41E-9307-A80E-80E8AF51341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765080" y="3461095"/>
            <a:ext cx="1041374" cy="541338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 b="1">
                <a:latin typeface="Montserrat Light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AFD0AFDC-BE53-C308-A160-EF92C5D097D5}"/>
              </a:ext>
            </a:extLst>
          </p:cNvPr>
          <p:cNvSpPr/>
          <p:nvPr/>
        </p:nvSpPr>
        <p:spPr>
          <a:xfrm>
            <a:off x="4898727" y="2183437"/>
            <a:ext cx="1053418" cy="193691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63064" dist="121231" dir="2580000" sx="97383" sy="97383" algn="tl" rotWithShape="0">
              <a:schemeClr val="accent5">
                <a:alpha val="66000"/>
              </a:scheme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9" name="Text Placeholder 13">
            <a:extLst>
              <a:ext uri="{FF2B5EF4-FFF2-40B4-BE49-F238E27FC236}">
                <a16:creationId xmlns:a16="http://schemas.microsoft.com/office/drawing/2014/main" id="{359A9233-5FD2-29B0-ED61-E80E0571058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910374" y="3461095"/>
            <a:ext cx="1049909" cy="541338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 b="1">
                <a:latin typeface="Montserrat Light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0CF74A58-0843-D01D-AFD1-B5A4DB3EF113}"/>
              </a:ext>
            </a:extLst>
          </p:cNvPr>
          <p:cNvSpPr/>
          <p:nvPr/>
        </p:nvSpPr>
        <p:spPr>
          <a:xfrm>
            <a:off x="6075276" y="2183437"/>
            <a:ext cx="1053418" cy="193691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63064" dist="121231" dir="2580000" sx="97383" sy="97383" algn="tl" rotWithShape="0">
              <a:schemeClr val="accent5">
                <a:alpha val="66000"/>
              </a:scheme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2" name="Text Placeholder 13">
            <a:extLst>
              <a:ext uri="{FF2B5EF4-FFF2-40B4-BE49-F238E27FC236}">
                <a16:creationId xmlns:a16="http://schemas.microsoft.com/office/drawing/2014/main" id="{B8D3CD2B-5489-6204-27A2-E1DED5CDA62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065182" y="3461095"/>
            <a:ext cx="1053418" cy="541338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 b="1">
                <a:latin typeface="Montserrat Light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43A3C7C3-05A3-6CBC-BB52-A0A15E89CC2E}"/>
              </a:ext>
            </a:extLst>
          </p:cNvPr>
          <p:cNvSpPr/>
          <p:nvPr/>
        </p:nvSpPr>
        <p:spPr>
          <a:xfrm>
            <a:off x="7217062" y="2183437"/>
            <a:ext cx="1053418" cy="193691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63064" dist="121231" dir="2580000" sx="97383" sy="97383" algn="tl" rotWithShape="0">
              <a:schemeClr val="accent5">
                <a:alpha val="66000"/>
              </a:scheme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6" name="Text Placeholder 13">
            <a:extLst>
              <a:ext uri="{FF2B5EF4-FFF2-40B4-BE49-F238E27FC236}">
                <a16:creationId xmlns:a16="http://schemas.microsoft.com/office/drawing/2014/main" id="{212C1831-3B9F-ADC9-B6AE-81CA2AE277C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34943" y="3446541"/>
            <a:ext cx="1035537" cy="541338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 b="1">
                <a:latin typeface="Montserrat Light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grpSp>
        <p:nvGrpSpPr>
          <p:cNvPr id="3" name="Graphic 5">
            <a:extLst>
              <a:ext uri="{FF2B5EF4-FFF2-40B4-BE49-F238E27FC236}">
                <a16:creationId xmlns:a16="http://schemas.microsoft.com/office/drawing/2014/main" id="{B920E736-D60E-9433-3FA0-512969D2BED9}"/>
              </a:ext>
            </a:extLst>
          </p:cNvPr>
          <p:cNvGrpSpPr/>
          <p:nvPr/>
        </p:nvGrpSpPr>
        <p:grpSpPr>
          <a:xfrm>
            <a:off x="454294" y="2612128"/>
            <a:ext cx="657225" cy="573338"/>
            <a:chOff x="605725" y="2612128"/>
            <a:chExt cx="876300" cy="573338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DED54E60-0216-0024-3698-615AA6B6D6FA}"/>
                </a:ext>
              </a:extLst>
            </p:cNvPr>
            <p:cNvSpPr/>
            <p:nvPr/>
          </p:nvSpPr>
          <p:spPr>
            <a:xfrm>
              <a:off x="605725" y="2612128"/>
              <a:ext cx="876300" cy="573338"/>
            </a:xfrm>
            <a:custGeom>
              <a:avLst/>
              <a:gdLst>
                <a:gd name="connsiteX0" fmla="*/ 614715 w 876300"/>
                <a:gd name="connsiteY0" fmla="*/ 573338 h 573338"/>
                <a:gd name="connsiteX1" fmla="*/ 505054 w 876300"/>
                <a:gd name="connsiteY1" fmla="*/ 473212 h 573338"/>
                <a:gd name="connsiteX2" fmla="*/ 0 w 876300"/>
                <a:gd name="connsiteY2" fmla="*/ 473212 h 573338"/>
                <a:gd name="connsiteX3" fmla="*/ 0 w 876300"/>
                <a:gd name="connsiteY3" fmla="*/ 443817 h 573338"/>
                <a:gd name="connsiteX4" fmla="*/ 533552 w 876300"/>
                <a:gd name="connsiteY4" fmla="*/ 443817 h 573338"/>
                <a:gd name="connsiteX5" fmla="*/ 533552 w 876300"/>
                <a:gd name="connsiteY5" fmla="*/ 458514 h 573338"/>
                <a:gd name="connsiteX6" fmla="*/ 610590 w 876300"/>
                <a:gd name="connsiteY6" fmla="*/ 543802 h 573338"/>
                <a:gd name="connsiteX7" fmla="*/ 695877 w 876300"/>
                <a:gd name="connsiteY7" fmla="*/ 466765 h 573338"/>
                <a:gd name="connsiteX8" fmla="*/ 695877 w 876300"/>
                <a:gd name="connsiteY8" fmla="*/ 458514 h 573338"/>
                <a:gd name="connsiteX9" fmla="*/ 695877 w 876300"/>
                <a:gd name="connsiteY9" fmla="*/ 444818 h 573338"/>
                <a:gd name="connsiteX10" fmla="*/ 825732 w 876300"/>
                <a:gd name="connsiteY10" fmla="*/ 435912 h 573338"/>
                <a:gd name="connsiteX11" fmla="*/ 845734 w 876300"/>
                <a:gd name="connsiteY11" fmla="*/ 340081 h 573338"/>
                <a:gd name="connsiteX12" fmla="*/ 822008 w 876300"/>
                <a:gd name="connsiteY12" fmla="*/ 279216 h 573338"/>
                <a:gd name="connsiteX13" fmla="*/ 597065 w 876300"/>
                <a:gd name="connsiteY13" fmla="*/ 186119 h 573338"/>
                <a:gd name="connsiteX14" fmla="*/ 592531 w 876300"/>
                <a:gd name="connsiteY14" fmla="*/ 184509 h 573338"/>
                <a:gd name="connsiteX15" fmla="*/ 589817 w 876300"/>
                <a:gd name="connsiteY15" fmla="*/ 180518 h 573338"/>
                <a:gd name="connsiteX16" fmla="*/ 327374 w 876300"/>
                <a:gd name="connsiteY16" fmla="*/ 29375 h 573338"/>
                <a:gd name="connsiteX17" fmla="*/ 52292 w 876300"/>
                <a:gd name="connsiteY17" fmla="*/ 29375 h 573338"/>
                <a:gd name="connsiteX18" fmla="*/ 52292 w 876300"/>
                <a:gd name="connsiteY18" fmla="*/ 0 h 573338"/>
                <a:gd name="connsiteX19" fmla="*/ 327374 w 876300"/>
                <a:gd name="connsiteY19" fmla="*/ 0 h 573338"/>
                <a:gd name="connsiteX20" fmla="*/ 611343 w 876300"/>
                <a:gd name="connsiteY20" fmla="*/ 160020 h 573338"/>
                <a:gd name="connsiteX21" fmla="*/ 840629 w 876300"/>
                <a:gd name="connsiteY21" fmla="*/ 255727 h 573338"/>
                <a:gd name="connsiteX22" fmla="*/ 845391 w 876300"/>
                <a:gd name="connsiteY22" fmla="*/ 258289 h 573338"/>
                <a:gd name="connsiteX23" fmla="*/ 876300 w 876300"/>
                <a:gd name="connsiteY23" fmla="*/ 337537 h 573338"/>
                <a:gd name="connsiteX24" fmla="*/ 849963 w 876300"/>
                <a:gd name="connsiteY24" fmla="*/ 463677 h 573338"/>
                <a:gd name="connsiteX25" fmla="*/ 724481 w 876300"/>
                <a:gd name="connsiteY25" fmla="*/ 472250 h 573338"/>
                <a:gd name="connsiteX26" fmla="*/ 614715 w 876300"/>
                <a:gd name="connsiteY26" fmla="*/ 573338 h 573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76300" h="573338">
                  <a:moveTo>
                    <a:pt x="614715" y="573338"/>
                  </a:moveTo>
                  <a:cubicBezTo>
                    <a:pt x="558155" y="572358"/>
                    <a:pt x="511160" y="529449"/>
                    <a:pt x="505054" y="473212"/>
                  </a:cubicBezTo>
                  <a:lnTo>
                    <a:pt x="0" y="473212"/>
                  </a:lnTo>
                  <a:lnTo>
                    <a:pt x="0" y="443817"/>
                  </a:lnTo>
                  <a:lnTo>
                    <a:pt x="533552" y="443817"/>
                  </a:lnTo>
                  <a:lnTo>
                    <a:pt x="533552" y="458514"/>
                  </a:lnTo>
                  <a:cubicBezTo>
                    <a:pt x="531274" y="503339"/>
                    <a:pt x="565765" y="541524"/>
                    <a:pt x="610590" y="543802"/>
                  </a:cubicBezTo>
                  <a:cubicBezTo>
                    <a:pt x="655414" y="546081"/>
                    <a:pt x="693599" y="511590"/>
                    <a:pt x="695877" y="466765"/>
                  </a:cubicBezTo>
                  <a:cubicBezTo>
                    <a:pt x="696018" y="464017"/>
                    <a:pt x="696018" y="461263"/>
                    <a:pt x="695877" y="458514"/>
                  </a:cubicBezTo>
                  <a:lnTo>
                    <a:pt x="695877" y="444818"/>
                  </a:lnTo>
                  <a:lnTo>
                    <a:pt x="825732" y="435912"/>
                  </a:lnTo>
                  <a:lnTo>
                    <a:pt x="845734" y="340081"/>
                  </a:lnTo>
                  <a:lnTo>
                    <a:pt x="822008" y="279216"/>
                  </a:lnTo>
                  <a:cubicBezTo>
                    <a:pt x="748982" y="243654"/>
                    <a:pt x="673863" y="212565"/>
                    <a:pt x="597065" y="186119"/>
                  </a:cubicBezTo>
                  <a:lnTo>
                    <a:pt x="592531" y="184509"/>
                  </a:lnTo>
                  <a:lnTo>
                    <a:pt x="589817" y="180518"/>
                  </a:lnTo>
                  <a:cubicBezTo>
                    <a:pt x="527571" y="88754"/>
                    <a:pt x="368494" y="29375"/>
                    <a:pt x="327374" y="29375"/>
                  </a:cubicBezTo>
                  <a:lnTo>
                    <a:pt x="52292" y="29375"/>
                  </a:lnTo>
                  <a:lnTo>
                    <a:pt x="52292" y="0"/>
                  </a:lnTo>
                  <a:lnTo>
                    <a:pt x="327374" y="0"/>
                  </a:lnTo>
                  <a:cubicBezTo>
                    <a:pt x="377314" y="0"/>
                    <a:pt x="542639" y="63598"/>
                    <a:pt x="611343" y="160020"/>
                  </a:cubicBezTo>
                  <a:cubicBezTo>
                    <a:pt x="759809" y="212979"/>
                    <a:pt x="837352" y="253994"/>
                    <a:pt x="840629" y="255727"/>
                  </a:cubicBezTo>
                  <a:lnTo>
                    <a:pt x="845391" y="258289"/>
                  </a:lnTo>
                  <a:lnTo>
                    <a:pt x="876300" y="337537"/>
                  </a:lnTo>
                  <a:lnTo>
                    <a:pt x="849963" y="463677"/>
                  </a:lnTo>
                  <a:lnTo>
                    <a:pt x="724481" y="472250"/>
                  </a:lnTo>
                  <a:cubicBezTo>
                    <a:pt x="718806" y="528899"/>
                    <a:pt x="671638" y="572337"/>
                    <a:pt x="614715" y="573338"/>
                  </a:cubicBezTo>
                </a:path>
              </a:pathLst>
            </a:custGeom>
            <a:solidFill>
              <a:srgbClr val="3D3D3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EBE4BEAB-ED2E-8E7E-F5F5-A6F84E0440A2}"/>
                </a:ext>
              </a:extLst>
            </p:cNvPr>
            <p:cNvSpPr/>
            <p:nvPr/>
          </p:nvSpPr>
          <p:spPr>
            <a:xfrm>
              <a:off x="658207" y="2775872"/>
              <a:ext cx="504918" cy="195548"/>
            </a:xfrm>
            <a:custGeom>
              <a:avLst/>
              <a:gdLst>
                <a:gd name="connsiteX0" fmla="*/ 313269 w 504918"/>
                <a:gd name="connsiteY0" fmla="*/ 199179 h 195548"/>
                <a:gd name="connsiteX1" fmla="*/ 313269 w 504918"/>
                <a:gd name="connsiteY1" fmla="*/ 55255 h 195548"/>
                <a:gd name="connsiteX2" fmla="*/ 342606 w 504918"/>
                <a:gd name="connsiteY2" fmla="*/ 55255 h 195548"/>
                <a:gd name="connsiteX3" fmla="*/ 342606 w 504918"/>
                <a:gd name="connsiteY3" fmla="*/ 175176 h 195548"/>
                <a:gd name="connsiteX4" fmla="*/ 406900 w 504918"/>
                <a:gd name="connsiteY4" fmla="*/ 175176 h 195548"/>
                <a:gd name="connsiteX5" fmla="*/ 403663 w 504918"/>
                <a:gd name="connsiteY5" fmla="*/ 199179 h 195548"/>
                <a:gd name="connsiteX6" fmla="*/ 203829 w 504918"/>
                <a:gd name="connsiteY6" fmla="*/ 197940 h 195548"/>
                <a:gd name="connsiteX7" fmla="*/ 268885 w 504918"/>
                <a:gd name="connsiteY7" fmla="*/ 3631 h 195548"/>
                <a:gd name="connsiteX8" fmla="*/ 296888 w 504918"/>
                <a:gd name="connsiteY8" fmla="*/ 3631 h 195548"/>
                <a:gd name="connsiteX9" fmla="*/ 232022 w 504918"/>
                <a:gd name="connsiteY9" fmla="*/ 197940 h 195548"/>
                <a:gd name="connsiteX10" fmla="*/ 459478 w 504918"/>
                <a:gd name="connsiteY10" fmla="*/ 194989 h 195548"/>
                <a:gd name="connsiteX11" fmla="*/ 459478 w 504918"/>
                <a:gd name="connsiteY11" fmla="*/ 162984 h 195548"/>
                <a:gd name="connsiteX12" fmla="*/ 398328 w 504918"/>
                <a:gd name="connsiteY12" fmla="*/ 162984 h 195548"/>
                <a:gd name="connsiteX13" fmla="*/ 398328 w 504918"/>
                <a:gd name="connsiteY13" fmla="*/ 137839 h 195548"/>
                <a:gd name="connsiteX14" fmla="*/ 450618 w 504918"/>
                <a:gd name="connsiteY14" fmla="*/ 55351 h 195548"/>
                <a:gd name="connsiteX15" fmla="*/ 485672 w 504918"/>
                <a:gd name="connsiteY15" fmla="*/ 55351 h 195548"/>
                <a:gd name="connsiteX16" fmla="*/ 485672 w 504918"/>
                <a:gd name="connsiteY16" fmla="*/ 139839 h 195548"/>
                <a:gd name="connsiteX17" fmla="*/ 500625 w 504918"/>
                <a:gd name="connsiteY17" fmla="*/ 139839 h 195548"/>
                <a:gd name="connsiteX18" fmla="*/ 498057 w 504918"/>
                <a:gd name="connsiteY18" fmla="*/ 162984 h 195548"/>
                <a:gd name="connsiteX19" fmla="*/ 485672 w 504918"/>
                <a:gd name="connsiteY19" fmla="*/ 162984 h 195548"/>
                <a:gd name="connsiteX20" fmla="*/ 485672 w 504918"/>
                <a:gd name="connsiteY20" fmla="*/ 194989 h 195548"/>
                <a:gd name="connsiteX21" fmla="*/ 424048 w 504918"/>
                <a:gd name="connsiteY21" fmla="*/ 139839 h 195548"/>
                <a:gd name="connsiteX22" fmla="*/ 459478 w 504918"/>
                <a:gd name="connsiteY22" fmla="*/ 139839 h 195548"/>
                <a:gd name="connsiteX23" fmla="*/ 459478 w 504918"/>
                <a:gd name="connsiteY23" fmla="*/ 109550 h 195548"/>
                <a:gd name="connsiteX24" fmla="*/ 460050 w 504918"/>
                <a:gd name="connsiteY24" fmla="*/ 76591 h 195548"/>
                <a:gd name="connsiteX25" fmla="*/ 424048 w 504918"/>
                <a:gd name="connsiteY25" fmla="*/ 139839 h 195548"/>
                <a:gd name="connsiteX26" fmla="*/ 96672 w 504918"/>
                <a:gd name="connsiteY26" fmla="*/ 115645 h 195548"/>
                <a:gd name="connsiteX27" fmla="*/ 124485 w 504918"/>
                <a:gd name="connsiteY27" fmla="*/ 115645 h 195548"/>
                <a:gd name="connsiteX28" fmla="*/ 146772 w 504918"/>
                <a:gd name="connsiteY28" fmla="*/ 134027 h 195548"/>
                <a:gd name="connsiteX29" fmla="*/ 146869 w 504918"/>
                <a:gd name="connsiteY29" fmla="*/ 134027 h 195548"/>
                <a:gd name="connsiteX30" fmla="*/ 167822 w 504918"/>
                <a:gd name="connsiteY30" fmla="*/ 117359 h 195548"/>
                <a:gd name="connsiteX31" fmla="*/ 167822 w 504918"/>
                <a:gd name="connsiteY31" fmla="*/ 112787 h 195548"/>
                <a:gd name="connsiteX32" fmla="*/ 143437 w 504918"/>
                <a:gd name="connsiteY32" fmla="*/ 91260 h 195548"/>
                <a:gd name="connsiteX33" fmla="*/ 132773 w 504918"/>
                <a:gd name="connsiteY33" fmla="*/ 91260 h 195548"/>
                <a:gd name="connsiteX34" fmla="*/ 132773 w 504918"/>
                <a:gd name="connsiteY34" fmla="*/ 68783 h 195548"/>
                <a:gd name="connsiteX35" fmla="*/ 141344 w 504918"/>
                <a:gd name="connsiteY35" fmla="*/ 68783 h 195548"/>
                <a:gd name="connsiteX36" fmla="*/ 162678 w 504918"/>
                <a:gd name="connsiteY36" fmla="*/ 51732 h 195548"/>
                <a:gd name="connsiteX37" fmla="*/ 148869 w 504918"/>
                <a:gd name="connsiteY37" fmla="*/ 34206 h 195548"/>
                <a:gd name="connsiteX38" fmla="*/ 144870 w 504918"/>
                <a:gd name="connsiteY38" fmla="*/ 34206 h 195548"/>
                <a:gd name="connsiteX39" fmla="*/ 125438 w 504918"/>
                <a:gd name="connsiteY39" fmla="*/ 52779 h 195548"/>
                <a:gd name="connsiteX40" fmla="*/ 99337 w 504918"/>
                <a:gd name="connsiteY40" fmla="*/ 52779 h 195548"/>
                <a:gd name="connsiteX41" fmla="*/ 145818 w 504918"/>
                <a:gd name="connsiteY41" fmla="*/ 12584 h 195548"/>
                <a:gd name="connsiteX42" fmla="*/ 191062 w 504918"/>
                <a:gd name="connsiteY42" fmla="*/ 49733 h 195548"/>
                <a:gd name="connsiteX43" fmla="*/ 172682 w 504918"/>
                <a:gd name="connsiteY43" fmla="*/ 77545 h 195548"/>
                <a:gd name="connsiteX44" fmla="*/ 172682 w 504918"/>
                <a:gd name="connsiteY44" fmla="*/ 78022 h 195548"/>
                <a:gd name="connsiteX45" fmla="*/ 196778 w 504918"/>
                <a:gd name="connsiteY45" fmla="*/ 112596 h 195548"/>
                <a:gd name="connsiteX46" fmla="*/ 145632 w 504918"/>
                <a:gd name="connsiteY46" fmla="*/ 156031 h 195548"/>
                <a:gd name="connsiteX47" fmla="*/ 96672 w 504918"/>
                <a:gd name="connsiteY47" fmla="*/ 115549 h 195548"/>
                <a:gd name="connsiteX48" fmla="*/ -4293 w 504918"/>
                <a:gd name="connsiteY48" fmla="*/ 153935 h 195548"/>
                <a:gd name="connsiteX49" fmla="*/ -4293 w 504918"/>
                <a:gd name="connsiteY49" fmla="*/ 10107 h 195548"/>
                <a:gd name="connsiteX50" fmla="*/ 25044 w 504918"/>
                <a:gd name="connsiteY50" fmla="*/ 10107 h 195548"/>
                <a:gd name="connsiteX51" fmla="*/ 25044 w 504918"/>
                <a:gd name="connsiteY51" fmla="*/ 129932 h 195548"/>
                <a:gd name="connsiteX52" fmla="*/ 89338 w 504918"/>
                <a:gd name="connsiteY52" fmla="*/ 129932 h 195548"/>
                <a:gd name="connsiteX53" fmla="*/ 86101 w 504918"/>
                <a:gd name="connsiteY53" fmla="*/ 153935 h 195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504918" h="195548">
                  <a:moveTo>
                    <a:pt x="313269" y="199179"/>
                  </a:moveTo>
                  <a:lnTo>
                    <a:pt x="313269" y="55255"/>
                  </a:lnTo>
                  <a:lnTo>
                    <a:pt x="342606" y="55255"/>
                  </a:lnTo>
                  <a:lnTo>
                    <a:pt x="342606" y="175176"/>
                  </a:lnTo>
                  <a:lnTo>
                    <a:pt x="406900" y="175176"/>
                  </a:lnTo>
                  <a:lnTo>
                    <a:pt x="403663" y="199179"/>
                  </a:lnTo>
                  <a:close/>
                  <a:moveTo>
                    <a:pt x="203829" y="197940"/>
                  </a:moveTo>
                  <a:lnTo>
                    <a:pt x="268885" y="3631"/>
                  </a:lnTo>
                  <a:lnTo>
                    <a:pt x="296888" y="3631"/>
                  </a:lnTo>
                  <a:lnTo>
                    <a:pt x="232022" y="197940"/>
                  </a:lnTo>
                  <a:close/>
                  <a:moveTo>
                    <a:pt x="459478" y="194989"/>
                  </a:moveTo>
                  <a:lnTo>
                    <a:pt x="459478" y="162984"/>
                  </a:lnTo>
                  <a:lnTo>
                    <a:pt x="398328" y="162984"/>
                  </a:lnTo>
                  <a:lnTo>
                    <a:pt x="398328" y="137839"/>
                  </a:lnTo>
                  <a:lnTo>
                    <a:pt x="450618" y="55351"/>
                  </a:lnTo>
                  <a:lnTo>
                    <a:pt x="485672" y="55351"/>
                  </a:lnTo>
                  <a:lnTo>
                    <a:pt x="485672" y="139839"/>
                  </a:lnTo>
                  <a:lnTo>
                    <a:pt x="500625" y="139839"/>
                  </a:lnTo>
                  <a:lnTo>
                    <a:pt x="498057" y="162984"/>
                  </a:lnTo>
                  <a:lnTo>
                    <a:pt x="485672" y="162984"/>
                  </a:lnTo>
                  <a:lnTo>
                    <a:pt x="485672" y="194989"/>
                  </a:lnTo>
                  <a:close/>
                  <a:moveTo>
                    <a:pt x="424048" y="139839"/>
                  </a:moveTo>
                  <a:lnTo>
                    <a:pt x="459478" y="139839"/>
                  </a:lnTo>
                  <a:lnTo>
                    <a:pt x="459478" y="109550"/>
                  </a:lnTo>
                  <a:cubicBezTo>
                    <a:pt x="459478" y="93737"/>
                    <a:pt x="459385" y="86116"/>
                    <a:pt x="460050" y="76591"/>
                  </a:cubicBezTo>
                  <a:cubicBezTo>
                    <a:pt x="452716" y="91546"/>
                    <a:pt x="434047" y="122026"/>
                    <a:pt x="424048" y="139839"/>
                  </a:cubicBezTo>
                  <a:close/>
                  <a:moveTo>
                    <a:pt x="96672" y="115645"/>
                  </a:moveTo>
                  <a:lnTo>
                    <a:pt x="124485" y="115645"/>
                  </a:lnTo>
                  <a:cubicBezTo>
                    <a:pt x="125531" y="126884"/>
                    <a:pt x="135535" y="135076"/>
                    <a:pt x="146772" y="134027"/>
                  </a:cubicBezTo>
                  <a:cubicBezTo>
                    <a:pt x="146869" y="134027"/>
                    <a:pt x="146869" y="134027"/>
                    <a:pt x="146869" y="134027"/>
                  </a:cubicBezTo>
                  <a:cubicBezTo>
                    <a:pt x="157250" y="135267"/>
                    <a:pt x="166682" y="127742"/>
                    <a:pt x="167822" y="117359"/>
                  </a:cubicBezTo>
                  <a:cubicBezTo>
                    <a:pt x="168012" y="115835"/>
                    <a:pt x="168012" y="114312"/>
                    <a:pt x="167822" y="112787"/>
                  </a:cubicBezTo>
                  <a:cubicBezTo>
                    <a:pt x="167822" y="97737"/>
                    <a:pt x="159441" y="91260"/>
                    <a:pt x="143437" y="91260"/>
                  </a:cubicBezTo>
                  <a:lnTo>
                    <a:pt x="132773" y="91260"/>
                  </a:lnTo>
                  <a:lnTo>
                    <a:pt x="132773" y="68783"/>
                  </a:lnTo>
                  <a:lnTo>
                    <a:pt x="141344" y="68783"/>
                  </a:lnTo>
                  <a:cubicBezTo>
                    <a:pt x="155822" y="68783"/>
                    <a:pt x="162678" y="64780"/>
                    <a:pt x="162678" y="51732"/>
                  </a:cubicBezTo>
                  <a:cubicBezTo>
                    <a:pt x="163729" y="43063"/>
                    <a:pt x="157539" y="35254"/>
                    <a:pt x="148869" y="34206"/>
                  </a:cubicBezTo>
                  <a:cubicBezTo>
                    <a:pt x="147534" y="34015"/>
                    <a:pt x="146200" y="34015"/>
                    <a:pt x="144870" y="34206"/>
                  </a:cubicBezTo>
                  <a:cubicBezTo>
                    <a:pt x="132866" y="34206"/>
                    <a:pt x="126959" y="40682"/>
                    <a:pt x="125438" y="52779"/>
                  </a:cubicBezTo>
                  <a:lnTo>
                    <a:pt x="99337" y="52779"/>
                  </a:lnTo>
                  <a:cubicBezTo>
                    <a:pt x="101244" y="33064"/>
                    <a:pt x="113244" y="12584"/>
                    <a:pt x="145818" y="12584"/>
                  </a:cubicBezTo>
                  <a:cubicBezTo>
                    <a:pt x="178398" y="12584"/>
                    <a:pt x="191062" y="30683"/>
                    <a:pt x="191062" y="49733"/>
                  </a:cubicBezTo>
                  <a:cubicBezTo>
                    <a:pt x="191443" y="61925"/>
                    <a:pt x="184016" y="73068"/>
                    <a:pt x="172682" y="77545"/>
                  </a:cubicBezTo>
                  <a:lnTo>
                    <a:pt x="172682" y="78022"/>
                  </a:lnTo>
                  <a:cubicBezTo>
                    <a:pt x="187825" y="82498"/>
                    <a:pt x="197731" y="96881"/>
                    <a:pt x="196778" y="112596"/>
                  </a:cubicBezTo>
                  <a:cubicBezTo>
                    <a:pt x="196778" y="133267"/>
                    <a:pt x="183063" y="156031"/>
                    <a:pt x="145632" y="156031"/>
                  </a:cubicBezTo>
                  <a:cubicBezTo>
                    <a:pt x="112578" y="156031"/>
                    <a:pt x="98193" y="137171"/>
                    <a:pt x="96672" y="115549"/>
                  </a:cubicBezTo>
                  <a:close/>
                  <a:moveTo>
                    <a:pt x="-4293" y="153935"/>
                  </a:moveTo>
                  <a:lnTo>
                    <a:pt x="-4293" y="10107"/>
                  </a:lnTo>
                  <a:lnTo>
                    <a:pt x="25044" y="10107"/>
                  </a:lnTo>
                  <a:lnTo>
                    <a:pt x="25044" y="129932"/>
                  </a:lnTo>
                  <a:lnTo>
                    <a:pt x="89338" y="129932"/>
                  </a:lnTo>
                  <a:lnTo>
                    <a:pt x="86101" y="153935"/>
                  </a:lnTo>
                  <a:close/>
                </a:path>
              </a:pathLst>
            </a:custGeom>
            <a:solidFill>
              <a:srgbClr val="EA590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/>
            </a:p>
          </p:txBody>
        </p:sp>
      </p:grpSp>
      <p:pic>
        <p:nvPicPr>
          <p:cNvPr id="8" name="Graphic 7">
            <a:extLst>
              <a:ext uri="{FF2B5EF4-FFF2-40B4-BE49-F238E27FC236}">
                <a16:creationId xmlns:a16="http://schemas.microsoft.com/office/drawing/2014/main" id="{DE0964EE-7AC5-16DD-D7F8-461EE98A324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44803" y="2554992"/>
            <a:ext cx="781050" cy="5969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FED4431F-4EFF-37CF-BF92-88F2FAE302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37698" y="2491934"/>
            <a:ext cx="533368" cy="654264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46E60719-3588-4126-E6B5-8E9698448BF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827607" y="2468262"/>
            <a:ext cx="478542" cy="683631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7C033A2B-7DD2-929F-BB93-06756920727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478034" y="2443840"/>
            <a:ext cx="549354" cy="732472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4C162E20-05CE-5612-B2B9-3467C3CC812A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680470" y="2421630"/>
            <a:ext cx="540608" cy="761999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39634B3B-7C06-0664-FD9A-231B7538EF6E}"/>
              </a:ext>
            </a:extLst>
          </p:cNvPr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330461" y="2421630"/>
            <a:ext cx="489857" cy="761999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C18B827-4F64-F8F5-DB22-E8E458527C43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377313" y="4705694"/>
            <a:ext cx="5816908" cy="83185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 b="1" spc="225">
                <a:latin typeface="Montserrat Light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Description about the images above. </a:t>
            </a:r>
          </a:p>
        </p:txBody>
      </p:sp>
    </p:spTree>
    <p:extLst>
      <p:ext uri="{BB962C8B-B14F-4D97-AF65-F5344CB8AC3E}">
        <p14:creationId xmlns:p14="http://schemas.microsoft.com/office/powerpoint/2010/main" val="27487872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. Centered Image Slide With No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A16C2C-CF7A-1FFB-6735-54AF4CCE65E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rgbClr val="EA590C"/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4318D045-62FC-14BA-A57A-BAF11D1F01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8860" y="342899"/>
            <a:ext cx="7895612" cy="75882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CENTERED IMAGE SLIDE WITH NOTES</a:t>
            </a:r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8C119596-C858-C6C5-B0BF-37F2550103E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98860" y="1760539"/>
            <a:ext cx="7895034" cy="3794101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C35C3098-FB10-D06B-7374-6EA18EC25FC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98859" y="5655291"/>
            <a:ext cx="7895034" cy="546574"/>
          </a:xfrm>
        </p:spPr>
        <p:txBody>
          <a:bodyPr anchor="ctr">
            <a:normAutofit/>
          </a:bodyPr>
          <a:lstStyle>
            <a:lvl1pPr marL="0" indent="0" algn="ctr">
              <a:buNone/>
              <a:defRPr sz="1050">
                <a:latin typeface="Montserrat Light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*Any notes about the visual go here. </a:t>
            </a:r>
          </a:p>
        </p:txBody>
      </p:sp>
      <p:sp>
        <p:nvSpPr>
          <p:cNvPr id="2" name="Text Placeholder 10">
            <a:extLst>
              <a:ext uri="{FF2B5EF4-FFF2-40B4-BE49-F238E27FC236}">
                <a16:creationId xmlns:a16="http://schemas.microsoft.com/office/drawing/2014/main" id="{7F87992C-7FCB-DC2D-7720-339E21316F2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98860" y="1101726"/>
            <a:ext cx="7895034" cy="65881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500" b="0">
                <a:latin typeface="Montserrat Light" pitchFamily="2" charset="77"/>
              </a:defRPr>
            </a:lvl1pPr>
          </a:lstStyle>
          <a:p>
            <a:pPr lvl="0"/>
            <a:r>
              <a:rPr lang="en-US"/>
              <a:t>Sub-header goes here </a:t>
            </a:r>
          </a:p>
        </p:txBody>
      </p:sp>
    </p:spTree>
    <p:extLst>
      <p:ext uri="{BB962C8B-B14F-4D97-AF65-F5344CB8AC3E}">
        <p14:creationId xmlns:p14="http://schemas.microsoft.com/office/powerpoint/2010/main" val="6048822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. Centered 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A16C2C-CF7A-1FFB-6735-54AF4CCE65E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rgbClr val="EA590C"/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4318D045-62FC-14BA-A57A-BAF11D1F01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8860" y="342899"/>
            <a:ext cx="7895612" cy="75882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>
              <a:defRPr b="1"/>
            </a:lvl1pPr>
          </a:lstStyle>
          <a:p>
            <a:r>
              <a:rPr lang="en-US"/>
              <a:t>CENTERED IMAGE SLIDE</a:t>
            </a:r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8C119596-C858-C6C5-B0BF-37F2550103E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98860" y="1760538"/>
            <a:ext cx="7895034" cy="412115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1D603DF-4A38-71EF-8DB1-BA9DC741CF7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98860" y="1101726"/>
            <a:ext cx="7895034" cy="65881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500" b="0">
                <a:latin typeface="Montserrat Light" pitchFamily="2" charset="77"/>
              </a:defRPr>
            </a:lvl1pPr>
          </a:lstStyle>
          <a:p>
            <a:pPr lvl="0"/>
            <a:r>
              <a:rPr lang="en-US"/>
              <a:t>Sub-header goes here </a:t>
            </a:r>
          </a:p>
        </p:txBody>
      </p:sp>
    </p:spTree>
    <p:extLst>
      <p:ext uri="{BB962C8B-B14F-4D97-AF65-F5344CB8AC3E}">
        <p14:creationId xmlns:p14="http://schemas.microsoft.com/office/powerpoint/2010/main" val="34150560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. Three Section Slide with sub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407BF785-69AD-31EF-DE9A-9BEF424DB1C1}"/>
              </a:ext>
            </a:extLst>
          </p:cNvPr>
          <p:cNvSpPr/>
          <p:nvPr/>
        </p:nvSpPr>
        <p:spPr>
          <a:xfrm>
            <a:off x="300646" y="1367510"/>
            <a:ext cx="1956018" cy="237172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63064" dist="121231" dir="2580000" sx="97383" sy="97383" algn="tl" rotWithShape="0">
              <a:schemeClr val="accent5">
                <a:alpha val="66000"/>
              </a:scheme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004BC5-2724-4261-43FB-E38B407D19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720" y="484861"/>
            <a:ext cx="7594310" cy="758825"/>
          </a:xfrm>
        </p:spPr>
        <p:txBody>
          <a:bodyPr>
            <a:normAutofit/>
          </a:bodyPr>
          <a:lstStyle>
            <a:lvl1pPr algn="ctr">
              <a:defRPr sz="2400" b="1"/>
            </a:lvl1pPr>
          </a:lstStyle>
          <a:p>
            <a:r>
              <a:rPr lang="en-US"/>
              <a:t>FOUR SECTION SLIDE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68C764-1BE6-5F6B-B84B-43C26FAFA56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23" name="Text Placeholder 13">
            <a:extLst>
              <a:ext uri="{FF2B5EF4-FFF2-40B4-BE49-F238E27FC236}">
                <a16:creationId xmlns:a16="http://schemas.microsoft.com/office/drawing/2014/main" id="{49541291-8EE5-0752-B015-EE9797AAA1A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00646" y="1464509"/>
            <a:ext cx="1871063" cy="541338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buNone/>
              <a:defRPr sz="1500" b="0">
                <a:latin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24" name="Text Placeholder 13">
            <a:extLst>
              <a:ext uri="{FF2B5EF4-FFF2-40B4-BE49-F238E27FC236}">
                <a16:creationId xmlns:a16="http://schemas.microsoft.com/office/drawing/2014/main" id="{35251701-942F-E782-39F2-4A5722A9B26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04727" y="2296333"/>
            <a:ext cx="1766982" cy="1370791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>
                <a:latin typeface="Montserrat Light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Lorem ipsum dolor sit amet, consectetuer adipiscing elit. Maecenas porttitor congue massa. Fusce posuere, magna sed pulvinar ultricies, 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0372D82-9704-CD27-928F-6C34E594C02F}"/>
              </a:ext>
            </a:extLst>
          </p:cNvPr>
          <p:cNvCxnSpPr/>
          <p:nvPr/>
        </p:nvCxnSpPr>
        <p:spPr>
          <a:xfrm>
            <a:off x="629937" y="2126523"/>
            <a:ext cx="1177120" cy="0"/>
          </a:xfrm>
          <a:prstGeom prst="line">
            <a:avLst/>
          </a:prstGeom>
          <a:ln w="38100">
            <a:solidFill>
              <a:srgbClr val="EA590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61E0AED4-82F8-CC7A-1953-8EA8A08CD3B7}"/>
              </a:ext>
            </a:extLst>
          </p:cNvPr>
          <p:cNvSpPr/>
          <p:nvPr/>
        </p:nvSpPr>
        <p:spPr>
          <a:xfrm>
            <a:off x="2331399" y="1367510"/>
            <a:ext cx="1956018" cy="237172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63064" dist="121231" dir="2580000" sx="97383" sy="97383" algn="tl" rotWithShape="0">
              <a:schemeClr val="accent5">
                <a:alpha val="66000"/>
              </a:scheme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" name="Text Placeholder 13">
            <a:extLst>
              <a:ext uri="{FF2B5EF4-FFF2-40B4-BE49-F238E27FC236}">
                <a16:creationId xmlns:a16="http://schemas.microsoft.com/office/drawing/2014/main" id="{C284ECE5-5240-B6A6-52EA-866BEF29FE5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331399" y="1464509"/>
            <a:ext cx="1871063" cy="541338"/>
          </a:xfrm>
        </p:spPr>
        <p:txBody>
          <a:bodyPr anchor="b">
            <a:normAutofit/>
          </a:bodyPr>
          <a:lstStyle>
            <a:lvl1pPr marL="0" indent="0" algn="ctr">
              <a:buNone/>
              <a:defRPr sz="1500" b="0">
                <a:latin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1D3AC390-39D5-FB6C-B0BE-AC67B7B6329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435480" y="2296333"/>
            <a:ext cx="1766982" cy="1370791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>
                <a:latin typeface="Montserrat Light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Lorem ipsum dolor sit amet, consectetuer adipiscing elit. Maecenas porttitor congue massa. Fusce posuere, magna sed pulvinar ultricies, 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C8A83E4-F653-7FF9-3179-20737C21B10F}"/>
              </a:ext>
            </a:extLst>
          </p:cNvPr>
          <p:cNvCxnSpPr/>
          <p:nvPr/>
        </p:nvCxnSpPr>
        <p:spPr>
          <a:xfrm>
            <a:off x="2660691" y="2126523"/>
            <a:ext cx="1177120" cy="0"/>
          </a:xfrm>
          <a:prstGeom prst="line">
            <a:avLst/>
          </a:prstGeom>
          <a:ln w="38100">
            <a:solidFill>
              <a:srgbClr val="EA590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287ACD27-45F1-34FB-E2F7-C438443791AD}"/>
              </a:ext>
            </a:extLst>
          </p:cNvPr>
          <p:cNvSpPr/>
          <p:nvPr/>
        </p:nvSpPr>
        <p:spPr>
          <a:xfrm>
            <a:off x="4335506" y="1367510"/>
            <a:ext cx="1956018" cy="237172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63064" dist="121231" dir="2580000" sx="97383" sy="97383" algn="tl" rotWithShape="0">
              <a:schemeClr val="accent5">
                <a:alpha val="66000"/>
              </a:scheme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85104CC0-F0A3-C33F-AD74-5A11C054A24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335505" y="1464509"/>
            <a:ext cx="1871063" cy="541338"/>
          </a:xfrm>
        </p:spPr>
        <p:txBody>
          <a:bodyPr anchor="b">
            <a:normAutofit/>
          </a:bodyPr>
          <a:lstStyle>
            <a:lvl1pPr marL="0" indent="0" algn="ctr">
              <a:buNone/>
              <a:defRPr sz="1500" b="0">
                <a:latin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ECC54FD-590D-F4F7-258C-D2FDEA21116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439587" y="2296333"/>
            <a:ext cx="1766982" cy="1370791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>
                <a:latin typeface="Montserrat Light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Lorem ipsum dolor sit amet, consectetuer adipiscing elit. Maecenas porttitor congue massa. Fusce posuere, magna sed pulvinar ultricies, 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AC3BEC7-2903-52E7-A02F-37F13D34D436}"/>
              </a:ext>
            </a:extLst>
          </p:cNvPr>
          <p:cNvCxnSpPr/>
          <p:nvPr/>
        </p:nvCxnSpPr>
        <p:spPr>
          <a:xfrm>
            <a:off x="4664797" y="2126523"/>
            <a:ext cx="1177120" cy="0"/>
          </a:xfrm>
          <a:prstGeom prst="line">
            <a:avLst/>
          </a:prstGeom>
          <a:ln w="38100">
            <a:solidFill>
              <a:srgbClr val="EA590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E6615D64-162F-6D6C-F70C-E6FD68A03B0A}"/>
              </a:ext>
            </a:extLst>
          </p:cNvPr>
          <p:cNvSpPr/>
          <p:nvPr/>
        </p:nvSpPr>
        <p:spPr>
          <a:xfrm>
            <a:off x="6338454" y="1367510"/>
            <a:ext cx="1956018" cy="237172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63064" dist="121231" dir="2580000" sx="97383" sy="97383" algn="tl" rotWithShape="0">
              <a:schemeClr val="accent5">
                <a:alpha val="66000"/>
              </a:scheme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" name="Text Placeholder 13">
            <a:extLst>
              <a:ext uri="{FF2B5EF4-FFF2-40B4-BE49-F238E27FC236}">
                <a16:creationId xmlns:a16="http://schemas.microsoft.com/office/drawing/2014/main" id="{24FFD2E2-9698-576B-2F3E-73AB9D23DB8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366259" y="1464509"/>
            <a:ext cx="1871063" cy="541338"/>
          </a:xfrm>
        </p:spPr>
        <p:txBody>
          <a:bodyPr anchor="b">
            <a:normAutofit/>
          </a:bodyPr>
          <a:lstStyle>
            <a:lvl1pPr marL="0" indent="0" algn="ctr">
              <a:buNone/>
              <a:defRPr sz="1500" b="0">
                <a:latin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99C46BFB-8C9B-C368-4D8D-CDD47F424B3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470340" y="2296333"/>
            <a:ext cx="1766982" cy="1370791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>
                <a:latin typeface="Montserrat Light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Lorem ipsum dolor sit amet, consectetuer adipiscing elit. Maecenas porttitor congue massa. Fusce posuere, magna sed pulvinar ultricies, 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44774A8-C866-EBD6-8209-4A864D5FF17E}"/>
              </a:ext>
            </a:extLst>
          </p:cNvPr>
          <p:cNvCxnSpPr/>
          <p:nvPr/>
        </p:nvCxnSpPr>
        <p:spPr>
          <a:xfrm>
            <a:off x="6695550" y="2126523"/>
            <a:ext cx="1177120" cy="0"/>
          </a:xfrm>
          <a:prstGeom prst="line">
            <a:avLst/>
          </a:prstGeom>
          <a:ln w="38100">
            <a:solidFill>
              <a:srgbClr val="EA590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12321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. Three left aligned tex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93AEA-7A23-E27A-537B-C4B83D7735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7175" y="342901"/>
            <a:ext cx="8261747" cy="75882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THREE SECTION SLIDE WITH SUB-HEADER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E54597-62C4-0550-649C-4706FA0E7D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A56393C-ED3E-2203-E986-B0F2F6676150}"/>
              </a:ext>
            </a:extLst>
          </p:cNvPr>
          <p:cNvSpPr/>
          <p:nvPr/>
        </p:nvSpPr>
        <p:spPr>
          <a:xfrm>
            <a:off x="606811" y="2197674"/>
            <a:ext cx="2386829" cy="337721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63064" dist="121231" dir="2580000" sx="97383" sy="97383" algn="tl" rotWithShape="0">
              <a:schemeClr val="accent5">
                <a:alpha val="66000"/>
              </a:scheme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156772C-F8D6-C836-5E9C-9FD5826DDB7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63768" y="2613699"/>
            <a:ext cx="1307306" cy="365125"/>
          </a:xfrm>
        </p:spPr>
        <p:txBody>
          <a:bodyPr>
            <a:noAutofit/>
          </a:bodyPr>
          <a:lstStyle>
            <a:lvl1pPr marL="0" indent="0">
              <a:buNone/>
              <a:defRPr sz="1650">
                <a:latin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101E8ED-648B-592F-C15C-A7A24B4C733C}"/>
              </a:ext>
            </a:extLst>
          </p:cNvPr>
          <p:cNvCxnSpPr>
            <a:cxnSpLocks/>
          </p:cNvCxnSpPr>
          <p:nvPr/>
        </p:nvCxnSpPr>
        <p:spPr>
          <a:xfrm>
            <a:off x="1022760" y="3106882"/>
            <a:ext cx="53967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13">
            <a:extLst>
              <a:ext uri="{FF2B5EF4-FFF2-40B4-BE49-F238E27FC236}">
                <a16:creationId xmlns:a16="http://schemas.microsoft.com/office/drawing/2014/main" id="{31426040-08C8-319C-FDD3-4F03AF0DE4E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42689" y="3363000"/>
            <a:ext cx="1822634" cy="2070122"/>
          </a:xfrm>
        </p:spPr>
        <p:txBody>
          <a:bodyPr anchor="t">
            <a:normAutofit/>
          </a:bodyPr>
          <a:lstStyle>
            <a:lvl1pPr marL="0" indent="0" algn="l">
              <a:lnSpc>
                <a:spcPct val="125000"/>
              </a:lnSpc>
              <a:buNone/>
              <a:defRPr sz="1050">
                <a:latin typeface="Montserrat Light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Lorem ipsum dolor sit amet, consectetuer adipiscing elit. Maecenas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congue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posuere</a:t>
            </a:r>
            <a:r>
              <a:rPr lang="en-US"/>
              <a:t>, magna sed pulvinar </a:t>
            </a:r>
            <a:r>
              <a:rPr lang="en-US" err="1"/>
              <a:t>ultricies</a:t>
            </a:r>
            <a:r>
              <a:rPr lang="en-US"/>
              <a:t>,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892DB05-0F40-27C9-F74A-89ECBF6E9782}"/>
              </a:ext>
            </a:extLst>
          </p:cNvPr>
          <p:cNvSpPr/>
          <p:nvPr/>
        </p:nvSpPr>
        <p:spPr>
          <a:xfrm>
            <a:off x="3119134" y="2197674"/>
            <a:ext cx="2386829" cy="337721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63064" dist="121231" dir="2580000" sx="97383" sy="97383" algn="tl" rotWithShape="0">
              <a:schemeClr val="accent5">
                <a:alpha val="66000"/>
              </a:scheme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3" name="Text Placeholder 6">
            <a:extLst>
              <a:ext uri="{FF2B5EF4-FFF2-40B4-BE49-F238E27FC236}">
                <a16:creationId xmlns:a16="http://schemas.microsoft.com/office/drawing/2014/main" id="{C6CAF23D-7031-4FAB-A484-77C1599FB29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419529" y="2578487"/>
            <a:ext cx="1307306" cy="365125"/>
          </a:xfrm>
        </p:spPr>
        <p:txBody>
          <a:bodyPr>
            <a:noAutofit/>
          </a:bodyPr>
          <a:lstStyle>
            <a:lvl1pPr marL="0" indent="0">
              <a:buNone/>
              <a:defRPr sz="1650">
                <a:latin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B5ECF6F-9A7C-F9FF-E887-A3319E8C2B72}"/>
              </a:ext>
            </a:extLst>
          </p:cNvPr>
          <p:cNvCxnSpPr>
            <a:cxnSpLocks/>
          </p:cNvCxnSpPr>
          <p:nvPr/>
        </p:nvCxnSpPr>
        <p:spPr>
          <a:xfrm>
            <a:off x="3478521" y="3071670"/>
            <a:ext cx="53967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 Placeholder 13">
            <a:extLst>
              <a:ext uri="{FF2B5EF4-FFF2-40B4-BE49-F238E27FC236}">
                <a16:creationId xmlns:a16="http://schemas.microsoft.com/office/drawing/2014/main" id="{DC60538E-0727-9A11-A464-7A188AA6DCA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398450" y="3327788"/>
            <a:ext cx="1853054" cy="2070122"/>
          </a:xfrm>
        </p:spPr>
        <p:txBody>
          <a:bodyPr anchor="t">
            <a:normAutofit/>
          </a:bodyPr>
          <a:lstStyle>
            <a:lvl1pPr marL="0" indent="0" algn="l">
              <a:lnSpc>
                <a:spcPct val="125000"/>
              </a:lnSpc>
              <a:buNone/>
              <a:defRPr sz="1050">
                <a:latin typeface="Montserrat Light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Lorem ipsum dolor sit amet, consectetuer adipiscing elit. Maecenas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congue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posuere</a:t>
            </a:r>
            <a:r>
              <a:rPr lang="en-US"/>
              <a:t>, magna sed pulvinar </a:t>
            </a:r>
            <a:r>
              <a:rPr lang="en-US" err="1"/>
              <a:t>ultricies</a:t>
            </a:r>
            <a:r>
              <a:rPr lang="en-US"/>
              <a:t>, 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FFB20D7-2D55-27D5-8A8B-0ABCD537E25B}"/>
              </a:ext>
            </a:extLst>
          </p:cNvPr>
          <p:cNvSpPr/>
          <p:nvPr/>
        </p:nvSpPr>
        <p:spPr>
          <a:xfrm>
            <a:off x="5610239" y="2197674"/>
            <a:ext cx="2386829" cy="337721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63064" dist="121231" dir="2580000" sx="97383" sy="97383" algn="tl" rotWithShape="0">
              <a:schemeClr val="accent5">
                <a:alpha val="66000"/>
              </a:scheme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0" name="Text Placeholder 6">
            <a:extLst>
              <a:ext uri="{FF2B5EF4-FFF2-40B4-BE49-F238E27FC236}">
                <a16:creationId xmlns:a16="http://schemas.microsoft.com/office/drawing/2014/main" id="{95390B43-ABF9-1F77-865B-C5770891BC8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895886" y="2578487"/>
            <a:ext cx="1307306" cy="365125"/>
          </a:xfrm>
        </p:spPr>
        <p:txBody>
          <a:bodyPr>
            <a:noAutofit/>
          </a:bodyPr>
          <a:lstStyle>
            <a:lvl1pPr marL="0" indent="0">
              <a:buNone/>
              <a:defRPr sz="1650">
                <a:latin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F730FFC-3C98-B877-970E-5366ED63D175}"/>
              </a:ext>
            </a:extLst>
          </p:cNvPr>
          <p:cNvCxnSpPr>
            <a:cxnSpLocks/>
          </p:cNvCxnSpPr>
          <p:nvPr/>
        </p:nvCxnSpPr>
        <p:spPr>
          <a:xfrm>
            <a:off x="5962252" y="3071670"/>
            <a:ext cx="53967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 Placeholder 13">
            <a:extLst>
              <a:ext uri="{FF2B5EF4-FFF2-40B4-BE49-F238E27FC236}">
                <a16:creationId xmlns:a16="http://schemas.microsoft.com/office/drawing/2014/main" id="{37700CFF-1784-907C-0D72-D0B873D3DD7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889556" y="3327788"/>
            <a:ext cx="1853054" cy="2070122"/>
          </a:xfrm>
        </p:spPr>
        <p:txBody>
          <a:bodyPr anchor="t">
            <a:normAutofit/>
          </a:bodyPr>
          <a:lstStyle>
            <a:lvl1pPr marL="0" indent="0" algn="l">
              <a:lnSpc>
                <a:spcPct val="125000"/>
              </a:lnSpc>
              <a:buNone/>
              <a:defRPr sz="1050">
                <a:latin typeface="Montserrat Light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Lorem ipsum dolor sit amet, consectetuer adipiscing elit. Maecenas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congue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posuere</a:t>
            </a:r>
            <a:r>
              <a:rPr lang="en-US"/>
              <a:t>, magna sed pulvinar </a:t>
            </a:r>
            <a:r>
              <a:rPr lang="en-US" err="1"/>
              <a:t>ultricies</a:t>
            </a:r>
            <a:r>
              <a:rPr lang="en-US"/>
              <a:t>, 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67A83FDF-A13D-CA9A-DD77-E05C6439225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5720" y="1102987"/>
            <a:ext cx="7594310" cy="65881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500" b="0">
                <a:latin typeface="Montserrat Light" pitchFamily="2" charset="77"/>
              </a:defRPr>
            </a:lvl1pPr>
          </a:lstStyle>
          <a:p>
            <a:pPr lvl="0"/>
            <a:r>
              <a:rPr lang="en-US"/>
              <a:t>Sub-header goes here </a:t>
            </a:r>
          </a:p>
        </p:txBody>
      </p:sp>
    </p:spTree>
    <p:extLst>
      <p:ext uri="{BB962C8B-B14F-4D97-AF65-F5344CB8AC3E}">
        <p14:creationId xmlns:p14="http://schemas.microsoft.com/office/powerpoint/2010/main" val="42329647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. Numeral Header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04BC5-2724-4261-43FB-E38B407D19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19" y="2841399"/>
            <a:ext cx="2649777" cy="1606581"/>
          </a:xfrm>
        </p:spPr>
        <p:txBody>
          <a:bodyPr anchor="t">
            <a:noAutofit/>
          </a:bodyPr>
          <a:lstStyle>
            <a:lvl1pPr algn="l">
              <a:defRPr sz="2700" b="1"/>
            </a:lvl1pPr>
          </a:lstStyle>
          <a:p>
            <a:r>
              <a:rPr lang="en-US"/>
              <a:t>NUMERAL HEADERS SLIDE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68C764-1BE6-5F6B-B84B-43C26FAFA56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24A0996-A400-C448-0F45-A623317F09DE}"/>
              </a:ext>
            </a:extLst>
          </p:cNvPr>
          <p:cNvSpPr/>
          <p:nvPr/>
        </p:nvSpPr>
        <p:spPr>
          <a:xfrm>
            <a:off x="3221266" y="760943"/>
            <a:ext cx="5124386" cy="160658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63064" dist="121231" dir="2580000" sx="97383" sy="97383" algn="tl" rotWithShape="0">
              <a:schemeClr val="accent5">
                <a:alpha val="66000"/>
              </a:scheme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685800" rtl="0" eaLnBrk="1" latinLnBrk="0" hangingPunct="1"/>
            <a:endParaRPr lang="en-US" sz="1350"/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45E93D46-24B9-DF29-FDE6-47A90AF74DB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429209" y="1460310"/>
            <a:ext cx="1473750" cy="663610"/>
          </a:xfrm>
        </p:spPr>
        <p:txBody>
          <a:bodyPr anchor="ctr">
            <a:normAutofit/>
          </a:bodyPr>
          <a:lstStyle>
            <a:lvl1pPr marL="0" indent="0" algn="l" rtl="0">
              <a:buNone/>
              <a:defRPr sz="1050" b="0" i="0">
                <a:latin typeface="Montserrat Light" pitchFamily="2" charset="77"/>
                <a:cs typeface="Poppins" pitchFamily="2" charset="77"/>
              </a:defRPr>
            </a:lvl1pPr>
          </a:lstStyle>
          <a:p>
            <a:pPr marL="0" lv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F05826"/>
              </a:buClr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F7EA6C1B-20D4-B168-0B82-EA89AD2EC6A0}"/>
              </a:ext>
            </a:extLst>
          </p:cNvPr>
          <p:cNvSpPr txBox="1">
            <a:spLocks/>
          </p:cNvSpPr>
          <p:nvPr/>
        </p:nvSpPr>
        <p:spPr>
          <a:xfrm>
            <a:off x="3378029" y="1028125"/>
            <a:ext cx="331769" cy="495950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ln>
                  <a:solidFill>
                    <a:schemeClr val="bg1"/>
                  </a:solidFill>
                </a:ln>
                <a:solidFill>
                  <a:sysClr val="windowText" lastClr="000000"/>
                </a:solidFill>
                <a:latin typeface="Nasalization Rg" panose="020B0604020202020204" pitchFamily="34" charset="0"/>
                <a:ea typeface="+mj-ea"/>
                <a:cs typeface="+mj-cs"/>
              </a:defRPr>
            </a:lvl1pPr>
          </a:lstStyle>
          <a:p>
            <a:r>
              <a:rPr lang="en-US" sz="2400">
                <a:solidFill>
                  <a:srgbClr val="EA590C"/>
                </a:solidFill>
              </a:rPr>
              <a:t>1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24EE7CA-B1EA-2C45-02C2-4AB5521E05ED}"/>
              </a:ext>
            </a:extLst>
          </p:cNvPr>
          <p:cNvSpPr txBox="1">
            <a:spLocks/>
          </p:cNvSpPr>
          <p:nvPr/>
        </p:nvSpPr>
        <p:spPr>
          <a:xfrm>
            <a:off x="5138590" y="1014477"/>
            <a:ext cx="331769" cy="495950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ln>
                  <a:solidFill>
                    <a:schemeClr val="bg1"/>
                  </a:solidFill>
                </a:ln>
                <a:solidFill>
                  <a:sysClr val="windowText" lastClr="000000"/>
                </a:solidFill>
                <a:latin typeface="Nasalization Rg" panose="020B0604020202020204" pitchFamily="34" charset="0"/>
                <a:ea typeface="+mj-ea"/>
                <a:cs typeface="+mj-cs"/>
              </a:defRPr>
            </a:lvl1pPr>
          </a:lstStyle>
          <a:p>
            <a:r>
              <a:rPr lang="en-US" sz="2400">
                <a:solidFill>
                  <a:schemeClr val="accent1"/>
                </a:solidFill>
              </a:rPr>
              <a:t>2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F5CD64E3-C069-DAEB-5BE0-7E05488AB535}"/>
              </a:ext>
            </a:extLst>
          </p:cNvPr>
          <p:cNvSpPr txBox="1">
            <a:spLocks/>
          </p:cNvSpPr>
          <p:nvPr/>
        </p:nvSpPr>
        <p:spPr>
          <a:xfrm>
            <a:off x="6766086" y="1000830"/>
            <a:ext cx="331769" cy="495950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ln>
                  <a:solidFill>
                    <a:schemeClr val="bg1"/>
                  </a:solidFill>
                </a:ln>
                <a:solidFill>
                  <a:sysClr val="windowText" lastClr="000000"/>
                </a:solidFill>
                <a:latin typeface="Nasalization Rg" panose="020B0604020202020204" pitchFamily="34" charset="0"/>
                <a:ea typeface="+mj-ea"/>
                <a:cs typeface="+mj-cs"/>
              </a:defRPr>
            </a:lvl1pPr>
          </a:lstStyle>
          <a:p>
            <a:r>
              <a:rPr lang="en-US" sz="2400">
                <a:solidFill>
                  <a:schemeClr val="accent1"/>
                </a:solidFill>
              </a:rPr>
              <a:t>3</a:t>
            </a:r>
          </a:p>
        </p:txBody>
      </p:sp>
      <p:sp>
        <p:nvSpPr>
          <p:cNvPr id="17" name="Text Placeholder 13">
            <a:extLst>
              <a:ext uri="{FF2B5EF4-FFF2-40B4-BE49-F238E27FC236}">
                <a16:creationId xmlns:a16="http://schemas.microsoft.com/office/drawing/2014/main" id="{61799A90-8AA7-7E62-9C4E-60BECECCC48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93429" y="1460310"/>
            <a:ext cx="1473750" cy="663610"/>
          </a:xfrm>
        </p:spPr>
        <p:txBody>
          <a:bodyPr anchor="ctr">
            <a:normAutofit/>
          </a:bodyPr>
          <a:lstStyle>
            <a:lvl1pPr marL="0" indent="0" algn="l" rtl="0">
              <a:buNone/>
              <a:defRPr sz="1050" b="0" i="0">
                <a:latin typeface="Montserrat Light" pitchFamily="2" charset="77"/>
                <a:cs typeface="Poppins" pitchFamily="2" charset="77"/>
              </a:defRPr>
            </a:lvl1pPr>
          </a:lstStyle>
          <a:p>
            <a:pPr marL="0" lv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F05826"/>
              </a:buClr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3D5575DF-7CF7-5EE1-C9E6-8F9B5FD9CD1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731607" y="1460310"/>
            <a:ext cx="1473750" cy="663610"/>
          </a:xfrm>
        </p:spPr>
        <p:txBody>
          <a:bodyPr anchor="ctr">
            <a:normAutofit/>
          </a:bodyPr>
          <a:lstStyle>
            <a:lvl1pPr marL="0" indent="0" algn="l" rtl="0">
              <a:buNone/>
              <a:defRPr sz="1050" b="0" i="0">
                <a:latin typeface="Montserrat Light" pitchFamily="2" charset="77"/>
                <a:cs typeface="Poppins" pitchFamily="2" charset="77"/>
              </a:defRPr>
            </a:lvl1pPr>
          </a:lstStyle>
          <a:p>
            <a:pPr marL="0" lv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F05826"/>
              </a:buClr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76700B0-4173-87C7-88BA-3457A5AE0536}"/>
              </a:ext>
            </a:extLst>
          </p:cNvPr>
          <p:cNvSpPr/>
          <p:nvPr/>
        </p:nvSpPr>
        <p:spPr>
          <a:xfrm>
            <a:off x="3221266" y="2521505"/>
            <a:ext cx="5124386" cy="160658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63064" dist="121231" dir="2580000" sx="97383" sy="97383" algn="tl" rotWithShape="0">
              <a:schemeClr val="accent5">
                <a:alpha val="66000"/>
              </a:scheme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685800" rtl="0" eaLnBrk="1" latinLnBrk="0" hangingPunct="1"/>
            <a:endParaRPr lang="en-US" sz="1350"/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EEEEF245-69D9-0691-ED7D-455E8D811A7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429209" y="3220872"/>
            <a:ext cx="1473750" cy="663610"/>
          </a:xfrm>
        </p:spPr>
        <p:txBody>
          <a:bodyPr anchor="ctr">
            <a:normAutofit/>
          </a:bodyPr>
          <a:lstStyle>
            <a:lvl1pPr marL="0" indent="0" algn="l" rtl="0">
              <a:buNone/>
              <a:defRPr sz="1050" b="0" i="0">
                <a:latin typeface="Montserrat Light" pitchFamily="2" charset="77"/>
                <a:cs typeface="Poppins" pitchFamily="2" charset="77"/>
              </a:defRPr>
            </a:lvl1pPr>
          </a:lstStyle>
          <a:p>
            <a:pPr marL="0" lv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F05826"/>
              </a:buClr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CFE1AFBD-87DD-23A3-799A-EA259EBF21C3}"/>
              </a:ext>
            </a:extLst>
          </p:cNvPr>
          <p:cNvSpPr txBox="1">
            <a:spLocks/>
          </p:cNvSpPr>
          <p:nvPr/>
        </p:nvSpPr>
        <p:spPr>
          <a:xfrm>
            <a:off x="3378029" y="2788687"/>
            <a:ext cx="331769" cy="495950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ln>
                  <a:solidFill>
                    <a:schemeClr val="bg1"/>
                  </a:solidFill>
                </a:ln>
                <a:solidFill>
                  <a:sysClr val="windowText" lastClr="000000"/>
                </a:solidFill>
                <a:latin typeface="Nasalization Rg" panose="020B0604020202020204" pitchFamily="34" charset="0"/>
                <a:ea typeface="+mj-ea"/>
                <a:cs typeface="+mj-cs"/>
              </a:defRPr>
            </a:lvl1pPr>
          </a:lstStyle>
          <a:p>
            <a:r>
              <a:rPr lang="en-US" sz="2400">
                <a:solidFill>
                  <a:schemeClr val="accent1"/>
                </a:solidFill>
              </a:rPr>
              <a:t>4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079AACBA-4F31-3409-3378-87DC9E7214F4}"/>
              </a:ext>
            </a:extLst>
          </p:cNvPr>
          <p:cNvSpPr txBox="1">
            <a:spLocks/>
          </p:cNvSpPr>
          <p:nvPr/>
        </p:nvSpPr>
        <p:spPr>
          <a:xfrm>
            <a:off x="5138590" y="2775039"/>
            <a:ext cx="331769" cy="495950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ln>
                  <a:solidFill>
                    <a:schemeClr val="bg1"/>
                  </a:solidFill>
                </a:ln>
                <a:solidFill>
                  <a:sysClr val="windowText" lastClr="000000"/>
                </a:solidFill>
                <a:latin typeface="Nasalization Rg" panose="020B0604020202020204" pitchFamily="34" charset="0"/>
                <a:ea typeface="+mj-ea"/>
                <a:cs typeface="+mj-cs"/>
              </a:defRPr>
            </a:lvl1pPr>
          </a:lstStyle>
          <a:p>
            <a:r>
              <a:rPr lang="en-US" sz="2400">
                <a:solidFill>
                  <a:schemeClr val="accent1"/>
                </a:solidFill>
              </a:rPr>
              <a:t>5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DDEB4061-7E26-B4ED-922B-3C3F6CE75357}"/>
              </a:ext>
            </a:extLst>
          </p:cNvPr>
          <p:cNvSpPr txBox="1">
            <a:spLocks/>
          </p:cNvSpPr>
          <p:nvPr/>
        </p:nvSpPr>
        <p:spPr>
          <a:xfrm>
            <a:off x="6766086" y="2761392"/>
            <a:ext cx="331769" cy="495950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ln>
                  <a:solidFill>
                    <a:schemeClr val="bg1"/>
                  </a:solidFill>
                </a:ln>
                <a:solidFill>
                  <a:sysClr val="windowText" lastClr="000000"/>
                </a:solidFill>
                <a:latin typeface="Nasalization Rg" panose="020B0604020202020204" pitchFamily="34" charset="0"/>
                <a:ea typeface="+mj-ea"/>
                <a:cs typeface="+mj-cs"/>
              </a:defRPr>
            </a:lvl1pPr>
          </a:lstStyle>
          <a:p>
            <a:r>
              <a:rPr lang="en-US" sz="2400">
                <a:solidFill>
                  <a:schemeClr val="accent1"/>
                </a:solidFill>
              </a:rPr>
              <a:t>6</a:t>
            </a:r>
          </a:p>
        </p:txBody>
      </p:sp>
      <p:sp>
        <p:nvSpPr>
          <p:cNvPr id="25" name="Text Placeholder 13">
            <a:extLst>
              <a:ext uri="{FF2B5EF4-FFF2-40B4-BE49-F238E27FC236}">
                <a16:creationId xmlns:a16="http://schemas.microsoft.com/office/drawing/2014/main" id="{E26D2E53-ECEA-F633-4630-CB75C614061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5093429" y="3220872"/>
            <a:ext cx="1473750" cy="663610"/>
          </a:xfrm>
        </p:spPr>
        <p:txBody>
          <a:bodyPr anchor="ctr">
            <a:normAutofit/>
          </a:bodyPr>
          <a:lstStyle>
            <a:lvl1pPr marL="0" indent="0" algn="l" rtl="0">
              <a:buNone/>
              <a:defRPr sz="1050" b="0" i="0">
                <a:latin typeface="Montserrat Light" pitchFamily="2" charset="77"/>
                <a:cs typeface="Poppins" pitchFamily="2" charset="77"/>
              </a:defRPr>
            </a:lvl1pPr>
          </a:lstStyle>
          <a:p>
            <a:pPr marL="0" lv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F05826"/>
              </a:buClr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6" name="Text Placeholder 13">
            <a:extLst>
              <a:ext uri="{FF2B5EF4-FFF2-40B4-BE49-F238E27FC236}">
                <a16:creationId xmlns:a16="http://schemas.microsoft.com/office/drawing/2014/main" id="{555E6E6B-C195-EADC-48E0-6AA61D615F33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731607" y="3220872"/>
            <a:ext cx="1473750" cy="663610"/>
          </a:xfrm>
        </p:spPr>
        <p:txBody>
          <a:bodyPr anchor="ctr">
            <a:normAutofit/>
          </a:bodyPr>
          <a:lstStyle>
            <a:lvl1pPr marL="0" indent="0" algn="l" rtl="0">
              <a:buNone/>
              <a:defRPr sz="1050" b="0" i="0">
                <a:latin typeface="Montserrat Light" pitchFamily="2" charset="77"/>
                <a:cs typeface="Poppins" pitchFamily="2" charset="77"/>
              </a:defRPr>
            </a:lvl1pPr>
          </a:lstStyle>
          <a:p>
            <a:pPr marL="0" lv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F05826"/>
              </a:buClr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37169E1-1123-8974-0E32-5EF2098238B3}"/>
              </a:ext>
            </a:extLst>
          </p:cNvPr>
          <p:cNvSpPr/>
          <p:nvPr/>
        </p:nvSpPr>
        <p:spPr>
          <a:xfrm>
            <a:off x="3221266" y="4307733"/>
            <a:ext cx="5124386" cy="160658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63064" dist="121231" dir="2580000" sx="97383" sy="97383" algn="tl" rotWithShape="0">
              <a:schemeClr val="accent5">
                <a:alpha val="66000"/>
              </a:scheme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685800" rtl="1" eaLnBrk="1" latinLnBrk="0" hangingPunct="1"/>
            <a:endParaRPr lang="en-US" sz="1350"/>
          </a:p>
        </p:txBody>
      </p:sp>
      <p:sp>
        <p:nvSpPr>
          <p:cNvPr id="29" name="Text Placeholder 13">
            <a:extLst>
              <a:ext uri="{FF2B5EF4-FFF2-40B4-BE49-F238E27FC236}">
                <a16:creationId xmlns:a16="http://schemas.microsoft.com/office/drawing/2014/main" id="{5DD0E1CD-2724-EB05-63E4-FC1C30DC6CC5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3429209" y="5007100"/>
            <a:ext cx="1473750" cy="663610"/>
          </a:xfrm>
        </p:spPr>
        <p:txBody>
          <a:bodyPr anchor="ctr">
            <a:normAutofit/>
          </a:bodyPr>
          <a:lstStyle>
            <a:lvl1pPr marL="0" indent="0" algn="l" rtl="0">
              <a:buNone/>
              <a:defRPr sz="1050" b="0" i="0">
                <a:latin typeface="Montserrat Light" pitchFamily="2" charset="77"/>
                <a:cs typeface="Poppins" pitchFamily="2" charset="77"/>
              </a:defRPr>
            </a:lvl1pPr>
          </a:lstStyle>
          <a:p>
            <a:pPr marL="0" lv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F05826"/>
              </a:buClr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78E4DD57-EFF6-C3C9-B4FC-04061A2E167C}"/>
              </a:ext>
            </a:extLst>
          </p:cNvPr>
          <p:cNvSpPr txBox="1">
            <a:spLocks/>
          </p:cNvSpPr>
          <p:nvPr/>
        </p:nvSpPr>
        <p:spPr>
          <a:xfrm>
            <a:off x="3378029" y="4574915"/>
            <a:ext cx="331769" cy="495950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ln>
                  <a:solidFill>
                    <a:schemeClr val="bg1"/>
                  </a:solidFill>
                </a:ln>
                <a:solidFill>
                  <a:sysClr val="windowText" lastClr="000000"/>
                </a:solidFill>
                <a:latin typeface="Nasalization Rg" panose="020B0604020202020204" pitchFamily="34" charset="0"/>
                <a:ea typeface="+mj-ea"/>
                <a:cs typeface="+mj-cs"/>
              </a:defRPr>
            </a:lvl1pPr>
          </a:lstStyle>
          <a:p>
            <a:r>
              <a:rPr lang="en-US" sz="2400">
                <a:solidFill>
                  <a:schemeClr val="accent1"/>
                </a:solidFill>
              </a:rPr>
              <a:t>7</a:t>
            </a:r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A7DB0614-8783-8D2F-5A59-D0D507616350}"/>
              </a:ext>
            </a:extLst>
          </p:cNvPr>
          <p:cNvSpPr txBox="1">
            <a:spLocks/>
          </p:cNvSpPr>
          <p:nvPr/>
        </p:nvSpPr>
        <p:spPr>
          <a:xfrm>
            <a:off x="5138590" y="4561267"/>
            <a:ext cx="331769" cy="495950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ln>
                  <a:solidFill>
                    <a:schemeClr val="bg1"/>
                  </a:solidFill>
                </a:ln>
                <a:solidFill>
                  <a:sysClr val="windowText" lastClr="000000"/>
                </a:solidFill>
                <a:latin typeface="Nasalization Rg" panose="020B0604020202020204" pitchFamily="34" charset="0"/>
                <a:ea typeface="+mj-ea"/>
                <a:cs typeface="+mj-cs"/>
              </a:defRPr>
            </a:lvl1pPr>
          </a:lstStyle>
          <a:p>
            <a:r>
              <a:rPr lang="en-US" sz="2400">
                <a:solidFill>
                  <a:schemeClr val="accent1"/>
                </a:solidFill>
              </a:rPr>
              <a:t>8</a:t>
            </a:r>
          </a:p>
        </p:txBody>
      </p:sp>
      <p:sp>
        <p:nvSpPr>
          <p:cNvPr id="33" name="Text Placeholder 13">
            <a:extLst>
              <a:ext uri="{FF2B5EF4-FFF2-40B4-BE49-F238E27FC236}">
                <a16:creationId xmlns:a16="http://schemas.microsoft.com/office/drawing/2014/main" id="{8DA8D2C5-291D-AB61-0671-266F159E44E2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5093428" y="5007100"/>
            <a:ext cx="3111929" cy="663610"/>
          </a:xfrm>
        </p:spPr>
        <p:txBody>
          <a:bodyPr anchor="ctr">
            <a:normAutofit/>
          </a:bodyPr>
          <a:lstStyle>
            <a:lvl1pPr marL="0" indent="0" algn="l" rtl="0">
              <a:buNone/>
              <a:defRPr sz="1050" b="0" i="0">
                <a:latin typeface="Montserrat Light" pitchFamily="2" charset="77"/>
                <a:cs typeface="Poppins" pitchFamily="2" charset="77"/>
              </a:defRPr>
            </a:lvl1pPr>
          </a:lstStyle>
          <a:p>
            <a:pPr marL="0" lv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F05826"/>
              </a:buClr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2C05771-4DC5-C66C-6DD2-9D1F7B6FC1C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81018" y="1888556"/>
            <a:ext cx="2649777" cy="91440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650" b="1" spc="450">
                <a:solidFill>
                  <a:schemeClr val="accent1"/>
                </a:solidFill>
                <a:latin typeface="Montserrat Light" pitchFamily="2" charset="77"/>
              </a:defRPr>
            </a:lvl1pPr>
          </a:lstStyle>
          <a:p>
            <a:pPr lvl="0"/>
            <a:r>
              <a:rPr lang="en-US"/>
              <a:t>SUB HEADER HERE:</a:t>
            </a:r>
          </a:p>
        </p:txBody>
      </p:sp>
    </p:spTree>
    <p:extLst>
      <p:ext uri="{BB962C8B-B14F-4D97-AF65-F5344CB8AC3E}">
        <p14:creationId xmlns:p14="http://schemas.microsoft.com/office/powerpoint/2010/main" val="10070991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1. Left Text with a Phot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971448-B9F8-49C2-1065-A139E721B6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0035" y="394855"/>
            <a:ext cx="8014437" cy="1381990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LEFT TEXT WITH A PHOTO SLIDE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734B7E-0203-5F2D-1013-DEBE1CB690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ext Placeholder 13">
            <a:extLst>
              <a:ext uri="{FF2B5EF4-FFF2-40B4-BE49-F238E27FC236}">
                <a16:creationId xmlns:a16="http://schemas.microsoft.com/office/drawing/2014/main" id="{F3C0FA16-677A-A3C1-0943-C559A6417B7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80036" y="1776845"/>
            <a:ext cx="3897110" cy="4249882"/>
          </a:xfrm>
        </p:spPr>
        <p:txBody>
          <a:bodyPr anchor="t">
            <a:normAutofit/>
          </a:bodyPr>
          <a:lstStyle>
            <a:lvl1pPr marL="214313" indent="-214313" algn="l">
              <a:buSzPct val="150000"/>
              <a:buFont typeface="Arial" panose="020B0604020202020204" pitchFamily="34" charset="0"/>
              <a:buChar char="•"/>
              <a:defRPr sz="1050" i="0">
                <a:latin typeface="Montserrat Light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Bullet points go here. </a:t>
            </a:r>
          </a:p>
        </p:txBody>
      </p:sp>
      <p:sp>
        <p:nvSpPr>
          <p:cNvPr id="6" name="Picture Placeholder 27">
            <a:extLst>
              <a:ext uri="{FF2B5EF4-FFF2-40B4-BE49-F238E27FC236}">
                <a16:creationId xmlns:a16="http://schemas.microsoft.com/office/drawing/2014/main" id="{EFAF9B93-532C-B7ED-03F4-63DC94211DDA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4397362" y="1776845"/>
            <a:ext cx="3897110" cy="424988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Add a photo here </a:t>
            </a:r>
          </a:p>
        </p:txBody>
      </p:sp>
    </p:spTree>
    <p:extLst>
      <p:ext uri="{BB962C8B-B14F-4D97-AF65-F5344CB8AC3E}">
        <p14:creationId xmlns:p14="http://schemas.microsoft.com/office/powerpoint/2010/main" val="259608555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2. Bullet Points with Two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971448-B9F8-49C2-1065-A139E721B6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0035" y="394855"/>
            <a:ext cx="8014437" cy="1381990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BULLET POINTS WITH TWO PHOTOS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734B7E-0203-5F2D-1013-DEBE1CB690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ext Placeholder 13">
            <a:extLst>
              <a:ext uri="{FF2B5EF4-FFF2-40B4-BE49-F238E27FC236}">
                <a16:creationId xmlns:a16="http://schemas.microsoft.com/office/drawing/2014/main" id="{F3C0FA16-677A-A3C1-0943-C559A6417B7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80036" y="1776845"/>
            <a:ext cx="3897110" cy="2704522"/>
          </a:xfrm>
        </p:spPr>
        <p:txBody>
          <a:bodyPr anchor="t">
            <a:normAutofit/>
          </a:bodyPr>
          <a:lstStyle>
            <a:lvl1pPr marL="214313" indent="-214313" algn="l">
              <a:buSzPct val="150000"/>
              <a:buFont typeface="Arial" panose="020B0604020202020204" pitchFamily="34" charset="0"/>
              <a:buChar char="•"/>
              <a:defRPr sz="1050" i="0">
                <a:latin typeface="Montserrat Light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Bullet points go here. </a:t>
            </a:r>
          </a:p>
        </p:txBody>
      </p:sp>
      <p:sp>
        <p:nvSpPr>
          <p:cNvPr id="6" name="Picture Placeholder 27">
            <a:extLst>
              <a:ext uri="{FF2B5EF4-FFF2-40B4-BE49-F238E27FC236}">
                <a16:creationId xmlns:a16="http://schemas.microsoft.com/office/drawing/2014/main" id="{EFAF9B93-532C-B7ED-03F4-63DC94211DDA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4397362" y="1776845"/>
            <a:ext cx="3897110" cy="424988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Add a photo here </a:t>
            </a:r>
          </a:p>
        </p:txBody>
      </p:sp>
      <p:sp>
        <p:nvSpPr>
          <p:cNvPr id="7" name="Picture Placeholder 27">
            <a:extLst>
              <a:ext uri="{FF2B5EF4-FFF2-40B4-BE49-F238E27FC236}">
                <a16:creationId xmlns:a16="http://schemas.microsoft.com/office/drawing/2014/main" id="{D682C8F1-FE20-0D75-2DA7-3800DB1E08B8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280036" y="4603173"/>
            <a:ext cx="3897110" cy="142355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Add a photo here </a:t>
            </a:r>
          </a:p>
        </p:txBody>
      </p:sp>
    </p:spTree>
    <p:extLst>
      <p:ext uri="{BB962C8B-B14F-4D97-AF65-F5344CB8AC3E}">
        <p14:creationId xmlns:p14="http://schemas.microsoft.com/office/powerpoint/2010/main" val="366856893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4. Header and Infographic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971448-B9F8-49C2-1065-A139E721B6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0035" y="394855"/>
            <a:ext cx="8014437" cy="857170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lang="en-US"/>
              <a:t>HEADER AND INFOGRAPHIC SLIDE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734B7E-0203-5F2D-1013-DEBE1CB690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6" name="Picture Placeholder 27">
            <a:extLst>
              <a:ext uri="{FF2B5EF4-FFF2-40B4-BE49-F238E27FC236}">
                <a16:creationId xmlns:a16="http://schemas.microsoft.com/office/drawing/2014/main" id="{EFAF9B93-532C-B7ED-03F4-63DC94211DDA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770206" y="1842868"/>
            <a:ext cx="7185074" cy="382641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Add a photo here </a:t>
            </a:r>
          </a:p>
        </p:txBody>
      </p:sp>
    </p:spTree>
    <p:extLst>
      <p:ext uri="{BB962C8B-B14F-4D97-AF65-F5344CB8AC3E}">
        <p14:creationId xmlns:p14="http://schemas.microsoft.com/office/powerpoint/2010/main" val="19493421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9D0EF6D-4A8D-5305-CB66-1643FCA067C6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937"/>
            <a:ext cx="9144000" cy="68580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A74632-309B-9DD9-789E-C2F6559A0C5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25780" y="6296661"/>
            <a:ext cx="2057400" cy="365125"/>
          </a:xfrm>
          <a:prstGeom prst="rect">
            <a:avLst/>
          </a:prstGeom>
        </p:spPr>
        <p:txBody>
          <a:bodyPr/>
          <a:lstStyle/>
          <a:p>
            <a:fld id="{5BCAD085-E8A6-8845-BD4E-CB4CCA059FC4}" type="datetimeFigureOut">
              <a:rPr lang="en-US" smtClean="0"/>
              <a:t>8/6/2024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B76CB3-AEB5-0648-CF49-ED213D28E8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0142" y="6356350"/>
            <a:ext cx="1951362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2FD4B9-1932-1EA1-1EFF-3499C75B9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6EA18AE-0120-ACC6-A545-7E5388FC8F9D}"/>
              </a:ext>
            </a:extLst>
          </p:cNvPr>
          <p:cNvSpPr/>
          <p:nvPr/>
        </p:nvSpPr>
        <p:spPr>
          <a:xfrm>
            <a:off x="10330" y="7937"/>
            <a:ext cx="9144000" cy="6873874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92000">
                <a:schemeClr val="tx1">
                  <a:lumMod val="65000"/>
                  <a:lumOff val="35000"/>
                  <a:alpha val="19178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C17BE7D2-4B1F-6ECA-F81E-F48F1DCF6437}"/>
              </a:ext>
            </a:extLst>
          </p:cNvPr>
          <p:cNvSpPr txBox="1">
            <a:spLocks/>
          </p:cNvSpPr>
          <p:nvPr/>
        </p:nvSpPr>
        <p:spPr>
          <a:xfrm>
            <a:off x="3143250" y="6508751"/>
            <a:ext cx="3086100" cy="365125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>
                <a:solidFill>
                  <a:schemeClr val="bg1"/>
                </a:solidFill>
              </a:rPr>
              <a:t>© 2023 Imagry, All Rights Reserved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D081C92-B698-4AFE-4ED3-9B6942C2842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43000" y="2608181"/>
            <a:ext cx="6858000" cy="1139988"/>
          </a:xfrm>
        </p:spPr>
        <p:txBody>
          <a:bodyPr anchor="b"/>
          <a:lstStyle>
            <a:lvl1pPr algn="ctr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/>
              <a:t>Section Header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C506385B-75C8-301C-C51C-5B84C426B2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12928" y="2092413"/>
            <a:ext cx="797602" cy="1063469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5136112E-04F3-070B-61FC-95A33F4EAF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7533471" y="3113288"/>
            <a:ext cx="797602" cy="1063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23386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5. Leadership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04BC5-2724-4261-43FB-E38B407D19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9170" y="429354"/>
            <a:ext cx="8013305" cy="886477"/>
          </a:xfrm>
        </p:spPr>
        <p:txBody>
          <a:bodyPr anchor="ctr">
            <a:normAutofit/>
          </a:bodyPr>
          <a:lstStyle>
            <a:lvl1pPr algn="ctr">
              <a:defRPr sz="2400" b="1"/>
            </a:lvl1pPr>
          </a:lstStyle>
          <a:p>
            <a:r>
              <a:rPr lang="en-US"/>
              <a:t>LEADERSHIP SLIDE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68C764-1BE6-5F6B-B84B-43C26FAFA56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23" name="Text Placeholder 13">
            <a:extLst>
              <a:ext uri="{FF2B5EF4-FFF2-40B4-BE49-F238E27FC236}">
                <a16:creationId xmlns:a16="http://schemas.microsoft.com/office/drawing/2014/main" id="{49541291-8EE5-0752-B015-EE9797AAA1A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582013" y="4346865"/>
            <a:ext cx="1363628" cy="3900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 b="1" spc="150" baseline="0">
                <a:latin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29A9E7A3-BD2B-0B6B-6E81-0125719A71C5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582013" y="2125534"/>
            <a:ext cx="1363628" cy="2020163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Text Placeholder 13">
            <a:extLst>
              <a:ext uri="{FF2B5EF4-FFF2-40B4-BE49-F238E27FC236}">
                <a16:creationId xmlns:a16="http://schemas.microsoft.com/office/drawing/2014/main" id="{9DF042F3-1D15-E9A9-B773-588F6B93910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582013" y="4773138"/>
            <a:ext cx="1363628" cy="3900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 b="1">
                <a:solidFill>
                  <a:srgbClr val="EA590C"/>
                </a:solidFill>
                <a:latin typeface="Nasalization Rg" panose="020B0604020202020204" pitchFamily="34" charset="0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2B209A79-A04E-DBE7-1377-F84470344200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998050" y="4346865"/>
            <a:ext cx="1363628" cy="3900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 b="1" spc="150" baseline="0">
                <a:latin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9" name="Picture Placeholder 27">
            <a:extLst>
              <a:ext uri="{FF2B5EF4-FFF2-40B4-BE49-F238E27FC236}">
                <a16:creationId xmlns:a16="http://schemas.microsoft.com/office/drawing/2014/main" id="{5B887F62-99DD-2681-7193-A5CFC44F89C7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1998050" y="2125534"/>
            <a:ext cx="1363628" cy="2020163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FFBA2433-5C29-1490-5A1B-6E9B7DFCF43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998050" y="4773138"/>
            <a:ext cx="1363628" cy="3900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 b="1">
                <a:solidFill>
                  <a:srgbClr val="EA590C"/>
                </a:solidFill>
                <a:latin typeface="Nasalization Rg" panose="020B0604020202020204" pitchFamily="34" charset="0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BA0A8D3F-ECD6-7294-6E1D-DD1918AA70EC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414087" y="4346865"/>
            <a:ext cx="1363628" cy="3900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 b="1" spc="150" baseline="0">
                <a:latin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22" name="Picture Placeholder 27">
            <a:extLst>
              <a:ext uri="{FF2B5EF4-FFF2-40B4-BE49-F238E27FC236}">
                <a16:creationId xmlns:a16="http://schemas.microsoft.com/office/drawing/2014/main" id="{B4F41284-4DC0-7A74-5A5F-BDA7C7C831C7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414087" y="2125534"/>
            <a:ext cx="1363628" cy="2020163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Text Placeholder 13">
            <a:extLst>
              <a:ext uri="{FF2B5EF4-FFF2-40B4-BE49-F238E27FC236}">
                <a16:creationId xmlns:a16="http://schemas.microsoft.com/office/drawing/2014/main" id="{59484492-ACB8-85D1-414C-061B18ED0512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414087" y="4773138"/>
            <a:ext cx="1363628" cy="3900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 b="1">
                <a:solidFill>
                  <a:srgbClr val="EA590C"/>
                </a:solidFill>
                <a:latin typeface="Nasalization Rg" panose="020B0604020202020204" pitchFamily="34" charset="0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5" name="Text Placeholder 13">
            <a:extLst>
              <a:ext uri="{FF2B5EF4-FFF2-40B4-BE49-F238E27FC236}">
                <a16:creationId xmlns:a16="http://schemas.microsoft.com/office/drawing/2014/main" id="{12BF40F1-468B-04E6-D774-1CF00F83D0C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5165977" y="4357256"/>
            <a:ext cx="1363628" cy="3900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 b="1" spc="150" baseline="0">
                <a:latin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26" name="Picture Placeholder 27">
            <a:extLst>
              <a:ext uri="{FF2B5EF4-FFF2-40B4-BE49-F238E27FC236}">
                <a16:creationId xmlns:a16="http://schemas.microsoft.com/office/drawing/2014/main" id="{A21E5E3D-D83E-8CE4-E736-11713B523662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>
          <a:xfrm>
            <a:off x="5165977" y="2135925"/>
            <a:ext cx="1363628" cy="2020163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7" name="Text Placeholder 13">
            <a:extLst>
              <a:ext uri="{FF2B5EF4-FFF2-40B4-BE49-F238E27FC236}">
                <a16:creationId xmlns:a16="http://schemas.microsoft.com/office/drawing/2014/main" id="{6BC2D6EE-EE3E-15A1-F08C-CDC6570913C8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5165977" y="4783529"/>
            <a:ext cx="1363628" cy="3900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 b="1">
                <a:solidFill>
                  <a:srgbClr val="EA590C"/>
                </a:solidFill>
                <a:latin typeface="Nasalization Rg" panose="020B0604020202020204" pitchFamily="34" charset="0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9" name="Text Placeholder 13">
            <a:extLst>
              <a:ext uri="{FF2B5EF4-FFF2-40B4-BE49-F238E27FC236}">
                <a16:creationId xmlns:a16="http://schemas.microsoft.com/office/drawing/2014/main" id="{B8F24900-D584-30BC-0AD6-9E3FC0352385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749940" y="4346865"/>
            <a:ext cx="1363628" cy="3900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 b="1" spc="150" baseline="0">
                <a:latin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30" name="Picture Placeholder 27">
            <a:extLst>
              <a:ext uri="{FF2B5EF4-FFF2-40B4-BE49-F238E27FC236}">
                <a16:creationId xmlns:a16="http://schemas.microsoft.com/office/drawing/2014/main" id="{2272D5B1-4862-D6A2-BBBE-62CCC8457565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6749940" y="2125534"/>
            <a:ext cx="1363628" cy="2020163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1A7576EC-AE0B-C9A7-E92D-05D2D571BD6B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749940" y="4773138"/>
            <a:ext cx="1363628" cy="3900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 b="1">
                <a:solidFill>
                  <a:srgbClr val="EA590C"/>
                </a:solidFill>
                <a:latin typeface="Nasalization Rg" panose="020B0604020202020204" pitchFamily="34" charset="0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43767904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E86411-4766-4254-A621-BEC3092ED2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B28F81-D850-3611-9F3D-BE8967D77FC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512317-F739-73E9-84D5-9FCF91B9F9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661468-7DB4-09DB-8DC9-50DE3B6A185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25780" y="6296661"/>
            <a:ext cx="2057400" cy="365125"/>
          </a:xfrm>
          <a:prstGeom prst="rect">
            <a:avLst/>
          </a:prstGeom>
        </p:spPr>
        <p:txBody>
          <a:bodyPr/>
          <a:lstStyle/>
          <a:p>
            <a:fld id="{5BCAD085-E8A6-8845-BD4E-CB4CCA059FC4}" type="datetimeFigureOut">
              <a:rPr lang="en-US" smtClean="0"/>
              <a:t>8/6/2024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F55040-0E74-0167-21B7-4FA08CB3B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94745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1487B6-3542-7B77-1916-FB843A91DB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F1C89E-6616-2D9A-4460-BCED7FAEDD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3B6B1A-AD4F-53D4-CA5A-5A815BCEB4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F5CA785-926C-91C9-AB96-2040708E26F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433989D-769E-A239-2CA3-76E7DE95E5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F260D6A-6B7F-C305-37F1-AFE87197C77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25780" y="6296661"/>
            <a:ext cx="2057400" cy="365125"/>
          </a:xfrm>
          <a:prstGeom prst="rect">
            <a:avLst/>
          </a:prstGeom>
        </p:spPr>
        <p:txBody>
          <a:bodyPr/>
          <a:lstStyle/>
          <a:p>
            <a:fld id="{5BCAD085-E8A6-8845-BD4E-CB4CCA059FC4}" type="datetimeFigureOut">
              <a:rPr lang="en-US" smtClean="0"/>
              <a:t>8/6/2024</a:t>
            </a:fld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4A420F-FD30-C3F4-C125-FE31CE616B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90071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8F7676-DA82-C919-01D6-2BD076153A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687D0B-3884-CD6D-63F5-FF39C02467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470080-926D-48F8-C70F-6E9EB1B5C0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DD204A-1959-A82E-C61C-879222E14D6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25780" y="6296661"/>
            <a:ext cx="2057400" cy="365125"/>
          </a:xfrm>
          <a:prstGeom prst="rect">
            <a:avLst/>
          </a:prstGeom>
        </p:spPr>
        <p:txBody>
          <a:bodyPr/>
          <a:lstStyle/>
          <a:p>
            <a:fld id="{5BCAD085-E8A6-8845-BD4E-CB4CCA059FC4}" type="datetimeFigureOut">
              <a:rPr lang="en-US" smtClean="0"/>
              <a:t>8/6/2024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62B287-E974-A52D-C0FB-5301B3926D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93790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161539-7FAF-4D63-87D1-7158C765D5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70F2160-B840-0D10-D12B-D4B752C829E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15DEA3-A466-0048-CEC2-A7CEBFDB9A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145379-932A-DA27-1DD3-038F4EC0E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64831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0648C-37C7-F385-9AA5-06B4BAA603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407A8D-203E-8EDB-06A4-12CD398947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8BDA37-A72D-7A57-CA39-10B7A1CAA1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AF6623-29BB-EC6A-B39E-1BBCAA4EDF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C6B1A2-0470-5C4F-B76C-F2A7EF4C52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437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9D0EF6D-4A8D-5305-CB66-1643FCA067C6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937"/>
            <a:ext cx="9144000" cy="68580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A74632-309B-9DD9-789E-C2F6559A0C5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25780" y="6296661"/>
            <a:ext cx="2057400" cy="365125"/>
          </a:xfrm>
          <a:prstGeom prst="rect">
            <a:avLst/>
          </a:prstGeom>
        </p:spPr>
        <p:txBody>
          <a:bodyPr/>
          <a:lstStyle/>
          <a:p>
            <a:fld id="{5BCAD085-E8A6-8845-BD4E-CB4CCA059FC4}" type="datetimeFigureOut">
              <a:rPr lang="en-US" smtClean="0"/>
              <a:t>8/6/2024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B76CB3-AEB5-0648-CF49-ED213D28E8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0142" y="6356350"/>
            <a:ext cx="1951362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2FD4B9-1932-1EA1-1EFF-3499C75B9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6EA18AE-0120-ACC6-A545-7E5388FC8F9D}"/>
              </a:ext>
            </a:extLst>
          </p:cNvPr>
          <p:cNvSpPr/>
          <p:nvPr/>
        </p:nvSpPr>
        <p:spPr>
          <a:xfrm>
            <a:off x="-3932" y="7937"/>
            <a:ext cx="9144000" cy="6873874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92000">
                <a:schemeClr val="tx1">
                  <a:lumMod val="65000"/>
                  <a:lumOff val="35000"/>
                  <a:alpha val="19178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C17BE7D2-4B1F-6ECA-F81E-F48F1DCF6437}"/>
              </a:ext>
            </a:extLst>
          </p:cNvPr>
          <p:cNvSpPr txBox="1">
            <a:spLocks/>
          </p:cNvSpPr>
          <p:nvPr/>
        </p:nvSpPr>
        <p:spPr>
          <a:xfrm>
            <a:off x="3143250" y="6508751"/>
            <a:ext cx="3086100" cy="365125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>
                <a:solidFill>
                  <a:schemeClr val="bg1"/>
                </a:solidFill>
              </a:rPr>
              <a:t>© 2023 Imagry, All Rights Reserved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0BF10B-6B71-8897-4F9D-E8FE8F21CC5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43000" y="2738462"/>
            <a:ext cx="6858000" cy="1775129"/>
          </a:xfrm>
        </p:spPr>
        <p:txBody>
          <a:bodyPr anchor="b"/>
          <a:lstStyle>
            <a:lvl1pPr algn="ctr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/>
              <a:t>Full Autonomy.</a:t>
            </a:r>
            <a:br>
              <a:rPr lang="en-US"/>
            </a:br>
            <a:r>
              <a:rPr lang="en-US"/>
              <a:t>Are you coming?</a:t>
            </a:r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FA482812-0459-2C60-02A2-3CA2BE7E14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39068" y="2173312"/>
            <a:ext cx="6858000" cy="549275"/>
          </a:xfr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rgbClr val="EA590C"/>
                </a:solidFill>
                <a:latin typeface="Montserrat" pitchFamily="2" charset="77"/>
              </a:defRPr>
            </a:lvl1pPr>
          </a:lstStyle>
          <a:p>
            <a:pPr lvl="0"/>
            <a:r>
              <a:rPr lang="en-US"/>
              <a:t>NEXT STOP: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3C3BA769-6926-98EF-6C80-D37DD73E71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5798" y="1881080"/>
            <a:ext cx="797602" cy="1063469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61B4C4BF-FEB8-268A-7B0F-918FB1E3EB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7427918" y="3812472"/>
            <a:ext cx="797602" cy="1063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7960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58613C-BB72-B403-39FE-A6D9F9E99E3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GENERAL TEXT SLIDE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5CB9B6-7048-ADC4-5EB4-C80E7E1827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7175" y="1266825"/>
            <a:ext cx="8037298" cy="49848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9DEB7-2C11-1359-3585-603E57B33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3142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58613C-BB72-B403-39FE-A6D9F9E99E3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BLANK SLIDE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9DEB7-2C11-1359-3585-603E57B33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4804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eneral 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971448-B9F8-49C2-1065-A139E721B6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0035" y="394856"/>
            <a:ext cx="8014437" cy="854825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GENERAL TEXT SLIDE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734B7E-0203-5F2D-1013-DEBE1CB690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EA590C"/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ext Placeholder 13">
            <a:extLst>
              <a:ext uri="{FF2B5EF4-FFF2-40B4-BE49-F238E27FC236}">
                <a16:creationId xmlns:a16="http://schemas.microsoft.com/office/drawing/2014/main" id="{F3C0FA16-677A-A3C1-0943-C559A6417B7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80036" y="1574165"/>
            <a:ext cx="3897110" cy="2704522"/>
          </a:xfrm>
        </p:spPr>
        <p:txBody>
          <a:bodyPr anchor="t">
            <a:normAutofit/>
          </a:bodyPr>
          <a:lstStyle>
            <a:lvl1pPr marL="214313" indent="-214313" algn="l">
              <a:buSzPct val="150000"/>
              <a:buFont typeface="Arial" panose="020B0604020202020204" pitchFamily="34" charset="0"/>
              <a:buChar char="•"/>
              <a:defRPr sz="1050" i="0">
                <a:latin typeface="Montserrat Light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Bullet points go here. </a:t>
            </a:r>
          </a:p>
        </p:txBody>
      </p:sp>
      <p:sp>
        <p:nvSpPr>
          <p:cNvPr id="7" name="Picture Placeholder 27">
            <a:extLst>
              <a:ext uri="{FF2B5EF4-FFF2-40B4-BE49-F238E27FC236}">
                <a16:creationId xmlns:a16="http://schemas.microsoft.com/office/drawing/2014/main" id="{D682C8F1-FE20-0D75-2DA7-3800DB1E08B8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280036" y="4603173"/>
            <a:ext cx="3897110" cy="142355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Add a photo here </a:t>
            </a:r>
          </a:p>
        </p:txBody>
      </p:sp>
      <p:sp>
        <p:nvSpPr>
          <p:cNvPr id="8" name="Text Placeholder 13">
            <a:extLst>
              <a:ext uri="{FF2B5EF4-FFF2-40B4-BE49-F238E27FC236}">
                <a16:creationId xmlns:a16="http://schemas.microsoft.com/office/drawing/2014/main" id="{15D6A73A-2CE4-0394-E0D1-07DDBE29CB1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397362" y="1574165"/>
            <a:ext cx="3897110" cy="2704522"/>
          </a:xfrm>
        </p:spPr>
        <p:txBody>
          <a:bodyPr anchor="t">
            <a:normAutofit/>
          </a:bodyPr>
          <a:lstStyle>
            <a:lvl1pPr marL="214313" indent="-214313" algn="l">
              <a:buSzPct val="150000"/>
              <a:buFont typeface="Arial" panose="020B0604020202020204" pitchFamily="34" charset="0"/>
              <a:buChar char="•"/>
              <a:defRPr sz="1050" i="0">
                <a:latin typeface="Montserrat Light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Bullet points go here. </a:t>
            </a:r>
          </a:p>
        </p:txBody>
      </p:sp>
      <p:sp>
        <p:nvSpPr>
          <p:cNvPr id="9" name="Picture Placeholder 27">
            <a:extLst>
              <a:ext uri="{FF2B5EF4-FFF2-40B4-BE49-F238E27FC236}">
                <a16:creationId xmlns:a16="http://schemas.microsoft.com/office/drawing/2014/main" id="{EAAF8F86-EE34-7515-3F50-D90B5C5587A9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4397362" y="4603173"/>
            <a:ext cx="3897110" cy="142355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Add a photo here </a:t>
            </a:r>
          </a:p>
        </p:txBody>
      </p:sp>
    </p:spTree>
    <p:extLst>
      <p:ext uri="{BB962C8B-B14F-4D97-AF65-F5344CB8AC3E}">
        <p14:creationId xmlns:p14="http://schemas.microsoft.com/office/powerpoint/2010/main" val="19322004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eneral Text Slide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971448-B9F8-49C2-1065-A139E721B6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0035" y="394856"/>
            <a:ext cx="8014437" cy="854825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GENERAL TEXT SLIDE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734B7E-0203-5F2D-1013-DEBE1CB690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EA590C"/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ext Placeholder 13">
            <a:extLst>
              <a:ext uri="{FF2B5EF4-FFF2-40B4-BE49-F238E27FC236}">
                <a16:creationId xmlns:a16="http://schemas.microsoft.com/office/drawing/2014/main" id="{F3C0FA16-677A-A3C1-0943-C559A6417B7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80036" y="1574165"/>
            <a:ext cx="3897110" cy="4452559"/>
          </a:xfrm>
        </p:spPr>
        <p:txBody>
          <a:bodyPr anchor="t">
            <a:normAutofit/>
          </a:bodyPr>
          <a:lstStyle>
            <a:lvl1pPr marL="214313" indent="-214313" algn="l">
              <a:buSzPct val="150000"/>
              <a:buFont typeface="Arial" panose="020B0604020202020204" pitchFamily="34" charset="0"/>
              <a:buChar char="•"/>
              <a:defRPr sz="1050" i="0">
                <a:latin typeface="Montserrat Light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Bullet points go here. </a:t>
            </a:r>
          </a:p>
        </p:txBody>
      </p:sp>
      <p:sp>
        <p:nvSpPr>
          <p:cNvPr id="9" name="Picture Placeholder 27">
            <a:extLst>
              <a:ext uri="{FF2B5EF4-FFF2-40B4-BE49-F238E27FC236}">
                <a16:creationId xmlns:a16="http://schemas.microsoft.com/office/drawing/2014/main" id="{EAAF8F86-EE34-7515-3F50-D90B5C5587A9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4397362" y="1574165"/>
            <a:ext cx="3897110" cy="445256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Add a photo here </a:t>
            </a:r>
          </a:p>
        </p:txBody>
      </p:sp>
    </p:spTree>
    <p:extLst>
      <p:ext uri="{BB962C8B-B14F-4D97-AF65-F5344CB8AC3E}">
        <p14:creationId xmlns:p14="http://schemas.microsoft.com/office/powerpoint/2010/main" val="34171139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. Three Sec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407BF785-69AD-31EF-DE9A-9BEF424DB1C1}"/>
              </a:ext>
            </a:extLst>
          </p:cNvPr>
          <p:cNvSpPr/>
          <p:nvPr/>
        </p:nvSpPr>
        <p:spPr>
          <a:xfrm>
            <a:off x="515721" y="2006386"/>
            <a:ext cx="2386829" cy="379464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63064" dist="121231" dir="2580000" sx="97383" sy="97383" algn="tl" rotWithShape="0">
              <a:schemeClr val="accent5">
                <a:alpha val="66000"/>
              </a:scheme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004BC5-2724-4261-43FB-E38B407D19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720" y="484860"/>
            <a:ext cx="7594310" cy="779492"/>
          </a:xfrm>
        </p:spPr>
        <p:txBody>
          <a:bodyPr>
            <a:normAutofit/>
          </a:bodyPr>
          <a:lstStyle>
            <a:lvl1pPr algn="ctr">
              <a:defRPr sz="2400" b="1"/>
            </a:lvl1pPr>
          </a:lstStyle>
          <a:p>
            <a:r>
              <a:rPr lang="en-US"/>
              <a:t>THREE SECTION SLIDE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68C764-1BE6-5F6B-B84B-43C26FAFA56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23" name="Text Placeholder 13">
            <a:extLst>
              <a:ext uri="{FF2B5EF4-FFF2-40B4-BE49-F238E27FC236}">
                <a16:creationId xmlns:a16="http://schemas.microsoft.com/office/drawing/2014/main" id="{49541291-8EE5-0752-B015-EE9797AAA1A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15722" y="3401958"/>
            <a:ext cx="2359025" cy="541338"/>
          </a:xfrm>
        </p:spPr>
        <p:txBody>
          <a:bodyPr anchor="b">
            <a:normAutofit/>
          </a:bodyPr>
          <a:lstStyle>
            <a:lvl1pPr marL="0" indent="0" algn="ctr">
              <a:buNone/>
              <a:defRPr sz="1650" b="0">
                <a:latin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24" name="Text Placeholder 13">
            <a:extLst>
              <a:ext uri="{FF2B5EF4-FFF2-40B4-BE49-F238E27FC236}">
                <a16:creationId xmlns:a16="http://schemas.microsoft.com/office/drawing/2014/main" id="{35251701-942F-E782-39F2-4A5722A9B26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36840" y="4051837"/>
            <a:ext cx="2096597" cy="1562382"/>
          </a:xfrm>
        </p:spPr>
        <p:txBody>
          <a:bodyPr anchor="t">
            <a:normAutofit/>
          </a:bodyPr>
          <a:lstStyle>
            <a:lvl1pPr marL="0" indent="0" algn="ctr">
              <a:lnSpc>
                <a:spcPct val="125000"/>
              </a:lnSpc>
              <a:buNone/>
              <a:defRPr sz="1050">
                <a:latin typeface="Montserrat Light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Lorem ipsum dolor sit amet, consectetuer adipiscing elit. Maecenas porttitor congue massa. Fusce posuere, magna sed pulvinar ultricies, </a:t>
            </a:r>
          </a:p>
        </p:txBody>
      </p: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29A9E7A3-BD2B-0B6B-6E81-0125719A71C5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281358" y="2268702"/>
            <a:ext cx="807560" cy="1075885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22F8098-AFC0-3087-D6F2-AF22897B62B4}"/>
              </a:ext>
            </a:extLst>
          </p:cNvPr>
          <p:cNvSpPr/>
          <p:nvPr/>
        </p:nvSpPr>
        <p:spPr>
          <a:xfrm>
            <a:off x="3133363" y="2006386"/>
            <a:ext cx="2386829" cy="379464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63064" dist="121231" dir="2580000" sx="97383" sy="97383" algn="tl" rotWithShape="0">
              <a:schemeClr val="accent5">
                <a:alpha val="66000"/>
              </a:scheme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9" name="Text Placeholder 13">
            <a:extLst>
              <a:ext uri="{FF2B5EF4-FFF2-40B4-BE49-F238E27FC236}">
                <a16:creationId xmlns:a16="http://schemas.microsoft.com/office/drawing/2014/main" id="{7C5ACEE1-2330-0316-1185-4BFDB9C4763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133363" y="3401958"/>
            <a:ext cx="2359025" cy="541338"/>
          </a:xfrm>
        </p:spPr>
        <p:txBody>
          <a:bodyPr anchor="b">
            <a:normAutofit/>
          </a:bodyPr>
          <a:lstStyle>
            <a:lvl1pPr marL="0" indent="0" algn="ctr">
              <a:buNone/>
              <a:defRPr sz="1650" b="0">
                <a:latin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40" name="Text Placeholder 13">
            <a:extLst>
              <a:ext uri="{FF2B5EF4-FFF2-40B4-BE49-F238E27FC236}">
                <a16:creationId xmlns:a16="http://schemas.microsoft.com/office/drawing/2014/main" id="{E10D30C8-BC7A-2D11-5AB1-4873066F368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254482" y="4051837"/>
            <a:ext cx="2096597" cy="1562382"/>
          </a:xfrm>
        </p:spPr>
        <p:txBody>
          <a:bodyPr anchor="t">
            <a:normAutofit/>
          </a:bodyPr>
          <a:lstStyle>
            <a:lvl1pPr marL="0" indent="0" algn="ctr">
              <a:lnSpc>
                <a:spcPct val="125000"/>
              </a:lnSpc>
              <a:buNone/>
              <a:defRPr sz="1050">
                <a:latin typeface="Montserrat Light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Lorem ipsum dolor sit amet, consectetuer adipiscing elit. Maecenas porttitor congue massa. Fusce posuere, magna sed pulvinar ultricies, </a:t>
            </a:r>
          </a:p>
        </p:txBody>
      </p:sp>
      <p:sp>
        <p:nvSpPr>
          <p:cNvPr id="41" name="Picture Placeholder 27">
            <a:extLst>
              <a:ext uri="{FF2B5EF4-FFF2-40B4-BE49-F238E27FC236}">
                <a16:creationId xmlns:a16="http://schemas.microsoft.com/office/drawing/2014/main" id="{89B8298F-E454-CE89-4020-A65DC9554488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3899000" y="2268702"/>
            <a:ext cx="807560" cy="1075885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72A1817-041F-E736-377A-BDC6C8266B65}"/>
              </a:ext>
            </a:extLst>
          </p:cNvPr>
          <p:cNvSpPr/>
          <p:nvPr/>
        </p:nvSpPr>
        <p:spPr>
          <a:xfrm>
            <a:off x="5751005" y="2006386"/>
            <a:ext cx="2359025" cy="379464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63064" dist="121231" dir="2580000" sx="97383" sy="97383" algn="tl" rotWithShape="0">
              <a:schemeClr val="accent5">
                <a:alpha val="66000"/>
              </a:scheme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3" name="Text Placeholder 13">
            <a:extLst>
              <a:ext uri="{FF2B5EF4-FFF2-40B4-BE49-F238E27FC236}">
                <a16:creationId xmlns:a16="http://schemas.microsoft.com/office/drawing/2014/main" id="{C79DAFD1-E0CA-8E6A-D89F-5831A0979D7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751005" y="3401958"/>
            <a:ext cx="2359025" cy="541338"/>
          </a:xfrm>
        </p:spPr>
        <p:txBody>
          <a:bodyPr anchor="b">
            <a:normAutofit/>
          </a:bodyPr>
          <a:lstStyle>
            <a:lvl1pPr marL="0" indent="0" algn="ctr">
              <a:buNone/>
              <a:defRPr sz="1650" b="0">
                <a:latin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44" name="Text Placeholder 13">
            <a:extLst>
              <a:ext uri="{FF2B5EF4-FFF2-40B4-BE49-F238E27FC236}">
                <a16:creationId xmlns:a16="http://schemas.microsoft.com/office/drawing/2014/main" id="{4BE37AD4-CCF9-1315-C407-159F050C837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872123" y="4051837"/>
            <a:ext cx="2096597" cy="1562382"/>
          </a:xfrm>
        </p:spPr>
        <p:txBody>
          <a:bodyPr anchor="t">
            <a:normAutofit/>
          </a:bodyPr>
          <a:lstStyle>
            <a:lvl1pPr marL="0" indent="0" algn="ctr">
              <a:lnSpc>
                <a:spcPct val="125000"/>
              </a:lnSpc>
              <a:buNone/>
              <a:defRPr sz="1050">
                <a:latin typeface="Montserrat Light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Lorem ipsum dolor sit amet, consectetuer adipiscing elit. Maecenas porttitor congue massa. Fusce posuere, magna sed pulvinar ultricies, </a:t>
            </a:r>
          </a:p>
        </p:txBody>
      </p:sp>
      <p:sp>
        <p:nvSpPr>
          <p:cNvPr id="45" name="Picture Placeholder 27">
            <a:extLst>
              <a:ext uri="{FF2B5EF4-FFF2-40B4-BE49-F238E27FC236}">
                <a16:creationId xmlns:a16="http://schemas.microsoft.com/office/drawing/2014/main" id="{DB78A0DC-89AB-E624-258F-5840367F528F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6516642" y="2268702"/>
            <a:ext cx="807560" cy="1075885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6732427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. Two table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17B3D0E-7C25-C717-1278-25A28B18CB54}"/>
              </a:ext>
            </a:extLst>
          </p:cNvPr>
          <p:cNvSpPr/>
          <p:nvPr/>
        </p:nvSpPr>
        <p:spPr>
          <a:xfrm>
            <a:off x="2110695" y="3323937"/>
            <a:ext cx="3000376" cy="281150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63064" dist="121231" dir="2580000" sx="97383" sy="97383" algn="tl" rotWithShape="0">
              <a:schemeClr val="accent5">
                <a:alpha val="66000"/>
              </a:scheme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b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B13FFB-3401-5FB5-776D-5D7E81AB09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1727" y="415637"/>
            <a:ext cx="7962518" cy="1698119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TWO TABLES SLIDE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989991-F659-1943-4BCF-76B915B3269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rgbClr val="EA590C"/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2616ABC9-45B1-9545-B1C0-48FDB1F860C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11728" y="2422525"/>
            <a:ext cx="1700213" cy="3695278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4D9B9497-83AF-07AB-90FA-E33EB8BA507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110694" y="2440168"/>
            <a:ext cx="2971997" cy="365125"/>
          </a:xfrm>
        </p:spPr>
        <p:txBody>
          <a:bodyPr>
            <a:noAutofit/>
          </a:bodyPr>
          <a:lstStyle>
            <a:lvl1pPr marL="0" indent="0" algn="l">
              <a:buNone/>
              <a:defRPr sz="1800" spc="225">
                <a:latin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 err="1"/>
              <a:t>MiniMap</a:t>
            </a:r>
            <a:endParaRPr lang="en-US"/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D879D58F-9F88-03CB-848C-FE00DE79029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110694" y="2969204"/>
            <a:ext cx="3000377" cy="365125"/>
          </a:xfrm>
          <a:solidFill>
            <a:srgbClr val="6253A3"/>
          </a:solidFill>
        </p:spPr>
        <p:txBody>
          <a:bodyPr anchor="ctr">
            <a:noAutofit/>
          </a:bodyPr>
          <a:lstStyle>
            <a:lvl1pPr marL="0" indent="0" algn="l">
              <a:buNone/>
              <a:defRPr sz="900" spc="225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UPPERCASE SUB HEADER HERE</a:t>
            </a:r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2C1094FB-B2C9-9354-919B-54A8CAC770B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192036" y="3498240"/>
            <a:ext cx="1236680" cy="547689"/>
          </a:xfrm>
        </p:spPr>
        <p:txBody>
          <a:bodyPr>
            <a:noAutofit/>
          </a:bodyPr>
          <a:lstStyle>
            <a:lvl1pPr marL="0" indent="0" algn="l">
              <a:buNone/>
              <a:defRPr sz="1200"/>
            </a:lvl1pPr>
          </a:lstStyle>
          <a:p>
            <a:pPr marL="0" lv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F05826"/>
              </a:buClr>
              <a:buFont typeface="Arial" panose="020B0604020202020204" pitchFamily="34" charset="0"/>
              <a:buNone/>
            </a:pPr>
            <a:r>
              <a:rPr lang="en-US"/>
              <a:t>UPPERCASE TEXT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F22091B6-FBE2-BE4F-4F1B-204C9763170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488789" y="3498239"/>
            <a:ext cx="1524863" cy="547689"/>
          </a:xfrm>
        </p:spPr>
        <p:txBody>
          <a:bodyPr>
            <a:normAutofit/>
          </a:bodyPr>
          <a:lstStyle>
            <a:lvl1pPr marL="0" indent="0" algn="l">
              <a:buNone/>
              <a:defRPr sz="1200"/>
            </a:lvl1pPr>
          </a:lstStyle>
          <a:p>
            <a:pPr marL="0" lv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F05826"/>
              </a:buClr>
              <a:buFont typeface="Arial" panose="020B0604020202020204" pitchFamily="34" charset="0"/>
              <a:buNone/>
            </a:pPr>
            <a:r>
              <a:rPr lang="en-US"/>
              <a:t>UPPERCASE TEXT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A21012F0-21A4-EE05-9002-B49B39E1CAB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192036" y="4173675"/>
            <a:ext cx="1236680" cy="881459"/>
          </a:xfrm>
        </p:spPr>
        <p:txBody>
          <a:bodyPr>
            <a:noAutofit/>
          </a:bodyPr>
          <a:lstStyle>
            <a:lvl1pPr marL="0" indent="0" algn="l">
              <a:buNone/>
              <a:defRPr sz="900"/>
            </a:lvl1pPr>
          </a:lstStyle>
          <a:p>
            <a:pPr lvl="0"/>
            <a:r>
              <a:rPr lang="en-US"/>
              <a:t>Text Here</a:t>
            </a:r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2F47130B-097F-6A0C-2B0A-3290ECF29CB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488790" y="4190121"/>
            <a:ext cx="1524864" cy="879081"/>
          </a:xfrm>
        </p:spPr>
        <p:txBody>
          <a:bodyPr>
            <a:noAutofit/>
          </a:bodyPr>
          <a:lstStyle>
            <a:lvl1pPr marL="0" indent="0" algn="l">
              <a:buNone/>
              <a:defRPr sz="900"/>
            </a:lvl1pPr>
          </a:lstStyle>
          <a:p>
            <a:pPr lvl="0"/>
            <a:r>
              <a:rPr lang="en-US"/>
              <a:t>Text Here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DCB9E516-F250-1AF0-5F7C-0F17F7F3F38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192037" y="5256365"/>
            <a:ext cx="2821618" cy="768183"/>
          </a:xfrm>
        </p:spPr>
        <p:txBody>
          <a:bodyPr>
            <a:noAutofit/>
          </a:bodyPr>
          <a:lstStyle>
            <a:lvl1pPr marL="0" indent="0" algn="l" rtl="0">
              <a:buNone/>
              <a:defRPr sz="1050"/>
            </a:lvl1pPr>
          </a:lstStyle>
          <a:p>
            <a:pPr marL="0" lv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F05826"/>
              </a:buClr>
              <a:buFont typeface="Arial" panose="020B0604020202020204" pitchFamily="34" charset="0"/>
              <a:buNone/>
            </a:pPr>
            <a:r>
              <a:rPr lang="en-US"/>
              <a:t>Text Here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281E1F8-7C56-D530-0980-A8D85621D9C3}"/>
              </a:ext>
            </a:extLst>
          </p:cNvPr>
          <p:cNvCxnSpPr>
            <a:cxnSpLocks/>
          </p:cNvCxnSpPr>
          <p:nvPr/>
        </p:nvCxnSpPr>
        <p:spPr>
          <a:xfrm>
            <a:off x="3457616" y="3498238"/>
            <a:ext cx="0" cy="1553506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495D7A6D-D1CA-185C-75B9-90BCBE7A9EB0}"/>
              </a:ext>
            </a:extLst>
          </p:cNvPr>
          <p:cNvSpPr/>
          <p:nvPr/>
        </p:nvSpPr>
        <p:spPr>
          <a:xfrm>
            <a:off x="5302248" y="3323937"/>
            <a:ext cx="3000376" cy="281150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63064" dist="121231" dir="2580000" sx="97383" sy="97383" algn="tl" rotWithShape="0">
              <a:schemeClr val="accent5">
                <a:alpha val="66000"/>
              </a:scheme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b="0"/>
          </a:p>
        </p:txBody>
      </p:sp>
      <p:sp>
        <p:nvSpPr>
          <p:cNvPr id="30" name="Text Placeholder 11">
            <a:extLst>
              <a:ext uri="{FF2B5EF4-FFF2-40B4-BE49-F238E27FC236}">
                <a16:creationId xmlns:a16="http://schemas.microsoft.com/office/drawing/2014/main" id="{7AC04F0B-B2E0-5713-6B2C-590AB705037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02248" y="2440168"/>
            <a:ext cx="2971997" cy="365125"/>
          </a:xfrm>
        </p:spPr>
        <p:txBody>
          <a:bodyPr>
            <a:noAutofit/>
          </a:bodyPr>
          <a:lstStyle>
            <a:lvl1pPr marL="0" indent="0" algn="l">
              <a:buNone/>
              <a:defRPr sz="1800" spc="225">
                <a:latin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 err="1"/>
              <a:t>SpaceNet</a:t>
            </a:r>
            <a:endParaRPr lang="en-US"/>
          </a:p>
        </p:txBody>
      </p:sp>
      <p:sp>
        <p:nvSpPr>
          <p:cNvPr id="32" name="Text Placeholder 11">
            <a:extLst>
              <a:ext uri="{FF2B5EF4-FFF2-40B4-BE49-F238E27FC236}">
                <a16:creationId xmlns:a16="http://schemas.microsoft.com/office/drawing/2014/main" id="{11C2D1A5-97FF-1D41-0903-E0F9F9E6311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383590" y="3498240"/>
            <a:ext cx="1236680" cy="547689"/>
          </a:xfrm>
        </p:spPr>
        <p:txBody>
          <a:bodyPr>
            <a:noAutofit/>
          </a:bodyPr>
          <a:lstStyle>
            <a:lvl1pPr marL="0" indent="0" algn="l">
              <a:buNone/>
              <a:defRPr sz="1200"/>
            </a:lvl1pPr>
          </a:lstStyle>
          <a:p>
            <a:pPr marL="0" lv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F05826"/>
              </a:buClr>
              <a:buFont typeface="Arial" panose="020B0604020202020204" pitchFamily="34" charset="0"/>
              <a:buNone/>
            </a:pPr>
            <a:r>
              <a:rPr lang="en-US"/>
              <a:t>UPPERCASE TEXT</a:t>
            </a:r>
          </a:p>
        </p:txBody>
      </p:sp>
      <p:sp>
        <p:nvSpPr>
          <p:cNvPr id="33" name="Text Placeholder 11">
            <a:extLst>
              <a:ext uri="{FF2B5EF4-FFF2-40B4-BE49-F238E27FC236}">
                <a16:creationId xmlns:a16="http://schemas.microsoft.com/office/drawing/2014/main" id="{2DA3739F-1396-FAC6-2BD8-6C6CAA780E6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680343" y="3498239"/>
            <a:ext cx="1524863" cy="547689"/>
          </a:xfrm>
        </p:spPr>
        <p:txBody>
          <a:bodyPr>
            <a:normAutofit/>
          </a:bodyPr>
          <a:lstStyle>
            <a:lvl1pPr marL="0" indent="0" algn="l">
              <a:buNone/>
              <a:defRPr sz="1200"/>
            </a:lvl1pPr>
          </a:lstStyle>
          <a:p>
            <a:pPr marL="0" lv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F05826"/>
              </a:buClr>
              <a:buFont typeface="Arial" panose="020B0604020202020204" pitchFamily="34" charset="0"/>
              <a:buNone/>
            </a:pPr>
            <a:r>
              <a:rPr lang="en-US"/>
              <a:t>UPPERCASE TEXT</a:t>
            </a:r>
          </a:p>
        </p:txBody>
      </p:sp>
      <p:sp>
        <p:nvSpPr>
          <p:cNvPr id="34" name="Text Placeholder 11">
            <a:extLst>
              <a:ext uri="{FF2B5EF4-FFF2-40B4-BE49-F238E27FC236}">
                <a16:creationId xmlns:a16="http://schemas.microsoft.com/office/drawing/2014/main" id="{E0E7F7F4-BFBD-DA65-E298-20EAB9FB5EB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383590" y="4173675"/>
            <a:ext cx="1236680" cy="881459"/>
          </a:xfrm>
        </p:spPr>
        <p:txBody>
          <a:bodyPr>
            <a:noAutofit/>
          </a:bodyPr>
          <a:lstStyle>
            <a:lvl1pPr marL="0" indent="0" algn="l">
              <a:buNone/>
              <a:defRPr sz="900"/>
            </a:lvl1pPr>
          </a:lstStyle>
          <a:p>
            <a:pPr lvl="0"/>
            <a:r>
              <a:rPr lang="en-US"/>
              <a:t>Text Here</a:t>
            </a:r>
          </a:p>
        </p:txBody>
      </p:sp>
      <p:sp>
        <p:nvSpPr>
          <p:cNvPr id="35" name="Text Placeholder 11">
            <a:extLst>
              <a:ext uri="{FF2B5EF4-FFF2-40B4-BE49-F238E27FC236}">
                <a16:creationId xmlns:a16="http://schemas.microsoft.com/office/drawing/2014/main" id="{4FBD45F7-62D1-3AAA-1604-1BB1B2BAD0C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680344" y="4190121"/>
            <a:ext cx="1524864" cy="879081"/>
          </a:xfrm>
        </p:spPr>
        <p:txBody>
          <a:bodyPr>
            <a:noAutofit/>
          </a:bodyPr>
          <a:lstStyle>
            <a:lvl1pPr marL="0" indent="0" algn="l">
              <a:buNone/>
              <a:defRPr sz="900"/>
            </a:lvl1pPr>
          </a:lstStyle>
          <a:p>
            <a:pPr lvl="0"/>
            <a:r>
              <a:rPr lang="en-US"/>
              <a:t>Text Here</a:t>
            </a:r>
          </a:p>
        </p:txBody>
      </p:sp>
      <p:sp>
        <p:nvSpPr>
          <p:cNvPr id="36" name="Text Placeholder 11">
            <a:extLst>
              <a:ext uri="{FF2B5EF4-FFF2-40B4-BE49-F238E27FC236}">
                <a16:creationId xmlns:a16="http://schemas.microsoft.com/office/drawing/2014/main" id="{07DAB49A-2AC2-1B23-F1AF-0A8EBEED25C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383590" y="5256365"/>
            <a:ext cx="2821618" cy="768183"/>
          </a:xfrm>
        </p:spPr>
        <p:txBody>
          <a:bodyPr>
            <a:noAutofit/>
          </a:bodyPr>
          <a:lstStyle>
            <a:lvl1pPr marL="0" indent="0" algn="l">
              <a:buNone/>
              <a:defRPr sz="1050"/>
            </a:lvl1pPr>
          </a:lstStyle>
          <a:p>
            <a:pPr lvl="0"/>
            <a:r>
              <a:rPr lang="en-US"/>
              <a:t>Text Here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F217B10-ED76-72E2-6D71-0A0BDB6CEB66}"/>
              </a:ext>
            </a:extLst>
          </p:cNvPr>
          <p:cNvCxnSpPr>
            <a:cxnSpLocks/>
          </p:cNvCxnSpPr>
          <p:nvPr/>
        </p:nvCxnSpPr>
        <p:spPr>
          <a:xfrm>
            <a:off x="6649170" y="3498238"/>
            <a:ext cx="0" cy="1553506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A960C881-5364-C14E-A064-8A3278ACB16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302247" y="2969204"/>
            <a:ext cx="3000377" cy="365125"/>
          </a:xfrm>
          <a:solidFill>
            <a:srgbClr val="EA590C"/>
          </a:solidFill>
        </p:spPr>
        <p:txBody>
          <a:bodyPr anchor="ctr">
            <a:noAutofit/>
          </a:bodyPr>
          <a:lstStyle>
            <a:lvl1pPr marL="0" indent="0" algn="l">
              <a:buNone/>
              <a:defRPr sz="900" spc="225">
                <a:solidFill>
                  <a:schemeClr val="bg1"/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05826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UPPERCASE SUB HEADER HERE</a:t>
            </a:r>
          </a:p>
        </p:txBody>
      </p:sp>
    </p:spTree>
    <p:extLst>
      <p:ext uri="{BB962C8B-B14F-4D97-AF65-F5344CB8AC3E}">
        <p14:creationId xmlns:p14="http://schemas.microsoft.com/office/powerpoint/2010/main" val="23440438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2.sv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png"/><Relationship Id="rId30" Type="http://schemas.openxmlformats.org/officeDocument/2006/relationships/image" Target="../media/image4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A4A06C1-6EAF-AF2F-57F6-1BD0CA8B85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035" y="342899"/>
            <a:ext cx="8014437" cy="75882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74F913-6CFB-3BBB-2E36-21F8FB5DD2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7175" y="1266825"/>
            <a:ext cx="803729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Headers (Poppins, 22)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Text (Monserrat, 14)</a:t>
            </a:r>
          </a:p>
          <a:p>
            <a:pPr lvl="4"/>
            <a:r>
              <a:rPr lang="en-US" err="1"/>
              <a:t>Subheaders</a:t>
            </a:r>
            <a:endParaRPr lang="en-US"/>
          </a:p>
          <a:p>
            <a:pPr lvl="4"/>
            <a:endParaRPr lang="en-US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3B6B2D37-A702-3752-C0FA-E9A0C04C0B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rcRect/>
          <a:stretch/>
        </p:blipFill>
        <p:spPr bwMode="auto">
          <a:xfrm>
            <a:off x="314058" y="6356349"/>
            <a:ext cx="1070940" cy="3651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BD7C0B-7926-E341-635D-9E2B5C0E7A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699663" y="6356350"/>
            <a:ext cx="594809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rgbClr val="EA590C"/>
                </a:solidFill>
                <a:latin typeface="Nasalization Rg" panose="020B0604020202020204" pitchFamily="34" charset="0"/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B74C9E-C9A6-0E72-7F87-300AA693C37B}"/>
              </a:ext>
            </a:extLst>
          </p:cNvPr>
          <p:cNvSpPr txBox="1"/>
          <p:nvPr/>
        </p:nvSpPr>
        <p:spPr>
          <a:xfrm>
            <a:off x="3300142" y="6531678"/>
            <a:ext cx="1951362" cy="20774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50">
                <a:solidFill>
                  <a:srgbClr val="EA590C"/>
                </a:solidFill>
                <a:latin typeface="Nasalization Rg" panose="020B0604020202020204" pitchFamily="34" charset="0"/>
              </a:rPr>
              <a:t>© 2023 Imagry, All Rights Reserved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83640604-198D-7D47-71FA-DC643DA16EE2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127479" y="185246"/>
            <a:ext cx="797602" cy="1063469"/>
          </a:xfrm>
          <a:prstGeom prst="rect">
            <a:avLst/>
          </a:prstGeom>
        </p:spPr>
      </p:pic>
      <p:sp>
        <p:nvSpPr>
          <p:cNvPr id="7" name="Freeform: Shape 6">
            <a:extLst>
              <a:ext uri="{FF2B5EF4-FFF2-40B4-BE49-F238E27FC236}">
                <a16:creationId xmlns:a16="http://schemas.microsoft.com/office/drawing/2014/main" id="{D4950777-B7A0-3D5A-205A-FD77D3BB2180}"/>
              </a:ext>
            </a:extLst>
          </p:cNvPr>
          <p:cNvSpPr/>
          <p:nvPr/>
        </p:nvSpPr>
        <p:spPr>
          <a:xfrm>
            <a:off x="8576155" y="0"/>
            <a:ext cx="117075" cy="6858000"/>
          </a:xfrm>
          <a:custGeom>
            <a:avLst/>
            <a:gdLst>
              <a:gd name="connsiteX0" fmla="*/ 0 w 156100"/>
              <a:gd name="connsiteY0" fmla="*/ 0 h 6858000"/>
              <a:gd name="connsiteX1" fmla="*/ 156100 w 156100"/>
              <a:gd name="connsiteY1" fmla="*/ 0 h 6858000"/>
              <a:gd name="connsiteX2" fmla="*/ 156100 w 156100"/>
              <a:gd name="connsiteY2" fmla="*/ 6858000 h 6858000"/>
              <a:gd name="connsiteX3" fmla="*/ 0 w 1561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6100" h="6858000">
                <a:moveTo>
                  <a:pt x="0" y="0"/>
                </a:moveTo>
                <a:lnTo>
                  <a:pt x="156100" y="0"/>
                </a:lnTo>
                <a:lnTo>
                  <a:pt x="1561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A590C"/>
          </a:solidFill>
          <a:ln w="1291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0D0C1788-28AD-B871-846F-BD349E88545F}"/>
              </a:ext>
            </a:extLst>
          </p:cNvPr>
          <p:cNvSpPr/>
          <p:nvPr/>
        </p:nvSpPr>
        <p:spPr>
          <a:xfrm>
            <a:off x="8693230" y="0"/>
            <a:ext cx="58538" cy="6858000"/>
          </a:xfrm>
          <a:custGeom>
            <a:avLst/>
            <a:gdLst>
              <a:gd name="connsiteX0" fmla="*/ 0 w 78050"/>
              <a:gd name="connsiteY0" fmla="*/ 0 h 6858000"/>
              <a:gd name="connsiteX1" fmla="*/ 78050 w 78050"/>
              <a:gd name="connsiteY1" fmla="*/ 0 h 6858000"/>
              <a:gd name="connsiteX2" fmla="*/ 78050 w 78050"/>
              <a:gd name="connsiteY2" fmla="*/ 6858000 h 6858000"/>
              <a:gd name="connsiteX3" fmla="*/ 0 w 7805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050" h="6858000">
                <a:moveTo>
                  <a:pt x="0" y="0"/>
                </a:moveTo>
                <a:lnTo>
                  <a:pt x="78050" y="0"/>
                </a:lnTo>
                <a:lnTo>
                  <a:pt x="7805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90E2A"/>
          </a:solidFill>
          <a:ln w="1291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AE185B8-8DD9-40DE-EE01-645B5AA69C36}"/>
              </a:ext>
            </a:extLst>
          </p:cNvPr>
          <p:cNvSpPr/>
          <p:nvPr/>
        </p:nvSpPr>
        <p:spPr>
          <a:xfrm>
            <a:off x="8751767" y="0"/>
            <a:ext cx="400007" cy="6858000"/>
          </a:xfrm>
          <a:custGeom>
            <a:avLst/>
            <a:gdLst>
              <a:gd name="connsiteX0" fmla="*/ 0 w 533342"/>
              <a:gd name="connsiteY0" fmla="*/ 0 h 6858000"/>
              <a:gd name="connsiteX1" fmla="*/ 533343 w 533342"/>
              <a:gd name="connsiteY1" fmla="*/ 0 h 6858000"/>
              <a:gd name="connsiteX2" fmla="*/ 533343 w 533342"/>
              <a:gd name="connsiteY2" fmla="*/ 6858000 h 6858000"/>
              <a:gd name="connsiteX3" fmla="*/ 0 w 5333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3342" h="6858000">
                <a:moveTo>
                  <a:pt x="0" y="0"/>
                </a:moveTo>
                <a:lnTo>
                  <a:pt x="533343" y="0"/>
                </a:lnTo>
                <a:lnTo>
                  <a:pt x="53334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6835E5"/>
          </a:solidFill>
          <a:ln w="1291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37324784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</p:sldLayoutIdLst>
  <p:txStyles>
    <p:titleStyle>
      <a:lvl1pPr algn="ctr" defTabSz="685800" rtl="0" eaLnBrk="1" latinLnBrk="0" hangingPunct="1">
        <a:lnSpc>
          <a:spcPct val="90000"/>
        </a:lnSpc>
        <a:spcBef>
          <a:spcPct val="0"/>
        </a:spcBef>
        <a:buNone/>
        <a:defRPr sz="2400" b="1" kern="1200">
          <a:ln>
            <a:solidFill>
              <a:schemeClr val="bg1"/>
            </a:solidFill>
          </a:ln>
          <a:solidFill>
            <a:sysClr val="windowText" lastClr="000000"/>
          </a:solidFill>
          <a:latin typeface="Nasalization Rg" panose="020B0604020202020204" pitchFamily="34" charset="0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Clr>
          <a:srgbClr val="F05826"/>
        </a:buClr>
        <a:buFont typeface="Arial" panose="020B0604020202020204" pitchFamily="34" charset="0"/>
        <a:buChar char="•"/>
        <a:defRPr sz="2100" kern="1200">
          <a:solidFill>
            <a:sysClr val="windowText" lastClr="000000"/>
          </a:solidFill>
          <a:latin typeface="+mn-lt"/>
          <a:ea typeface="+mn-ea"/>
          <a:cs typeface="+mn-cs"/>
        </a:defRPr>
      </a:lvl1pPr>
      <a:lvl2pPr marL="342900" indent="0" algn="l" defTabSz="685800" rtl="0" eaLnBrk="1" latinLnBrk="0" hangingPunct="1">
        <a:lnSpc>
          <a:spcPct val="90000"/>
        </a:lnSpc>
        <a:spcBef>
          <a:spcPts val="375"/>
        </a:spcBef>
        <a:buClr>
          <a:srgbClr val="F05826"/>
        </a:buClr>
        <a:buFont typeface="Arial" panose="020B0604020202020204" pitchFamily="34" charset="0"/>
        <a:buNone/>
        <a:defRPr sz="1650" kern="1200">
          <a:solidFill>
            <a:sysClr val="windowText" lastClr="000000"/>
          </a:solidFill>
          <a:latin typeface="Poppins" pitchFamily="2" charset="77"/>
          <a:ea typeface="+mn-ea"/>
          <a:cs typeface="Poppins" pitchFamily="2" charset="77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Clr>
          <a:srgbClr val="F05826"/>
        </a:buClr>
        <a:buFont typeface="Arial" panose="020B0604020202020204" pitchFamily="34" charset="0"/>
        <a:buChar char="•"/>
        <a:defRPr sz="1500" b="1" kern="1200">
          <a:solidFill>
            <a:sysClr val="windowText" lastClr="000000"/>
          </a:solidFill>
          <a:latin typeface="Montserrat Light" pitchFamily="2" charset="77"/>
          <a:ea typeface="+mn-ea"/>
          <a:cs typeface="Poppins" pitchFamily="2" charset="77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Clr>
          <a:srgbClr val="F05826"/>
        </a:buClr>
        <a:buFont typeface="Arial" panose="020B0604020202020204" pitchFamily="34" charset="0"/>
        <a:buChar char="•"/>
        <a:defRPr sz="1050" kern="1200">
          <a:solidFill>
            <a:sysClr val="windowText" lastClr="000000"/>
          </a:solidFill>
          <a:latin typeface="Montserrat Light" pitchFamily="2" charset="77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Clr>
          <a:srgbClr val="F05826"/>
        </a:buClr>
        <a:buFont typeface="Arial" panose="020B0604020202020204" pitchFamily="34" charset="0"/>
        <a:buChar char="•"/>
        <a:defRPr sz="1200" i="0" kern="1200">
          <a:solidFill>
            <a:srgbClr val="EA590C"/>
          </a:solidFill>
          <a:latin typeface="Nasalization Rg" panose="020B0604020202020204" pitchFamily="34" charset="0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96">
          <p15:clr>
            <a:srgbClr val="F26B43"/>
          </p15:clr>
        </p15:guide>
        <p15:guide id="2" orient="horz" pos="4248">
          <p15:clr>
            <a:srgbClr val="F26B43"/>
          </p15:clr>
        </p15:guide>
        <p15:guide id="3" orient="horz" pos="96">
          <p15:clr>
            <a:srgbClr val="F26B43"/>
          </p15:clr>
        </p15:guide>
        <p15:guide id="4" pos="216">
          <p15:clr>
            <a:srgbClr val="F26B43"/>
          </p15:clr>
        </p15:guide>
        <p15:guide id="5" orient="horz" pos="216">
          <p15:clr>
            <a:srgbClr val="F26B43"/>
          </p15:clr>
        </p15:guide>
        <p15:guide id="6" pos="7560">
          <p15:clr>
            <a:srgbClr val="F26B43"/>
          </p15:clr>
        </p15:guide>
        <p15:guide id="7" pos="7440">
          <p15:clr>
            <a:srgbClr val="F26B43"/>
          </p15:clr>
        </p15:guide>
        <p15:guide id="8" pos="6840">
          <p15:clr>
            <a:srgbClr val="F26B43"/>
          </p15:clr>
        </p15:guide>
        <p15:guide id="9" orient="horz" pos="696">
          <p15:clr>
            <a:srgbClr val="F26B43"/>
          </p15:clr>
        </p15:guide>
        <p15:guide id="10" orient="horz" pos="79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0.png"/><Relationship Id="rId1" Type="http://schemas.openxmlformats.org/officeDocument/2006/relationships/slideLayout" Target="../slideLayouts/slideLayout2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gif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4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5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51.png"/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12" Type="http://schemas.openxmlformats.org/officeDocument/2006/relationships/image" Target="../media/image50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71.png"/><Relationship Id="rId11" Type="http://schemas.openxmlformats.org/officeDocument/2006/relationships/image" Target="../media/image76.png"/><Relationship Id="rId5" Type="http://schemas.openxmlformats.org/officeDocument/2006/relationships/image" Target="../media/image70.png"/><Relationship Id="rId10" Type="http://schemas.openxmlformats.org/officeDocument/2006/relationships/image" Target="../media/image75.png"/><Relationship Id="rId4" Type="http://schemas.openxmlformats.org/officeDocument/2006/relationships/image" Target="../media/image69.png"/><Relationship Id="rId9" Type="http://schemas.openxmlformats.org/officeDocument/2006/relationships/image" Target="../media/image7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00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7.png"/><Relationship Id="rId7" Type="http://schemas.openxmlformats.org/officeDocument/2006/relationships/image" Target="../media/image58.png"/><Relationship Id="rId2" Type="http://schemas.openxmlformats.org/officeDocument/2006/relationships/image" Target="../media/image530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570.png"/><Relationship Id="rId5" Type="http://schemas.openxmlformats.org/officeDocument/2006/relationships/image" Target="../media/image560.png"/><Relationship Id="rId4" Type="http://schemas.openxmlformats.org/officeDocument/2006/relationships/image" Target="../media/image55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2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gif"/><Relationship Id="rId1" Type="http://schemas.openxmlformats.org/officeDocument/2006/relationships/slideLayout" Target="../slideLayouts/slideLayout25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78.png"/><Relationship Id="rId7" Type="http://schemas.openxmlformats.org/officeDocument/2006/relationships/image" Target="../media/image82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Relationship Id="rId9" Type="http://schemas.openxmlformats.org/officeDocument/2006/relationships/image" Target="../media/image8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gif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8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0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90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g"/><Relationship Id="rId1" Type="http://schemas.openxmlformats.org/officeDocument/2006/relationships/slideLayout" Target="../slideLayouts/slideLayout2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520.png"/><Relationship Id="rId1" Type="http://schemas.openxmlformats.org/officeDocument/2006/relationships/slideLayout" Target="../slideLayouts/slideLayout2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0.png"/><Relationship Id="rId1" Type="http://schemas.openxmlformats.org/officeDocument/2006/relationships/slideLayout" Target="../slideLayouts/slideLayout2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0.png"/><Relationship Id="rId1" Type="http://schemas.openxmlformats.org/officeDocument/2006/relationships/slideLayout" Target="../slideLayouts/slideLayout2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0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10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g"/><Relationship Id="rId1" Type="http://schemas.openxmlformats.org/officeDocument/2006/relationships/slideLayout" Target="../slideLayouts/slideLayout2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0.png"/><Relationship Id="rId2" Type="http://schemas.openxmlformats.org/officeDocument/2006/relationships/hyperlink" Target="https://github.com/imagry/aidriver_new/tree/dev/modules/planner/common/curve" TargetMode="External"/><Relationship Id="rId1" Type="http://schemas.openxmlformats.org/officeDocument/2006/relationships/slideLayout" Target="../slideLayouts/slideLayout2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g"/><Relationship Id="rId1" Type="http://schemas.openxmlformats.org/officeDocument/2006/relationships/slideLayout" Target="../slideLayouts/slideLayout2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65.gif"/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840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19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5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0.png"/><Relationship Id="rId3" Type="http://schemas.openxmlformats.org/officeDocument/2006/relationships/image" Target="../media/image38.png"/><Relationship Id="rId7" Type="http://schemas.openxmlformats.org/officeDocument/2006/relationships/image" Target="../media/image270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260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03FD1B96-CEE3-0976-6B96-8ACA2633F8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85760" y="2812845"/>
            <a:ext cx="6772480" cy="616155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r>
              <a:rPr lang="en-US" sz="3100" dirty="0"/>
              <a:t>For Path Planning</a:t>
            </a:r>
            <a:endParaRPr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187FAEA9-2C04-5D58-8BF2-53D2053189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93914" y="2063435"/>
            <a:ext cx="7275442" cy="1168841"/>
          </a:xfrm>
        </p:spPr>
        <p:txBody>
          <a:bodyPr/>
          <a:lstStyle/>
          <a:p>
            <a:r>
              <a:rPr lang="en-US" sz="3600" dirty="0"/>
              <a:t>Curve Fitting With B Splines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4FECE-9218-71AE-466E-E502A5ED76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6696" y="64009"/>
            <a:ext cx="7443216" cy="713231"/>
          </a:xfrm>
        </p:spPr>
        <p:txBody>
          <a:bodyPr>
            <a:normAutofit fontScale="90000"/>
          </a:bodyPr>
          <a:lstStyle/>
          <a:p>
            <a:r>
              <a:rPr lang="en-US" dirty="0"/>
              <a:t>2. B-Splines – general overview</a:t>
            </a:r>
            <a:endParaRPr lang="en-IL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31BDB5-E7D0-B652-F64E-B254F920AA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4088" y="777240"/>
            <a:ext cx="7296912" cy="1435608"/>
          </a:xfrm>
        </p:spPr>
        <p:txBody>
          <a:bodyPr>
            <a:normAutofit/>
          </a:bodyPr>
          <a:lstStyle/>
          <a:p>
            <a:pPr algn="l"/>
            <a:r>
              <a:rPr lang="en-US" sz="3000" dirty="0"/>
              <a:t>Now that we understand B-spline terminology a little better, let’s quickly talk about them in a more general lens</a:t>
            </a:r>
            <a:endParaRPr lang="en-IL" sz="3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D273C4-55AD-CFE3-D9FF-8AEBC5D595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4288" y="2212848"/>
            <a:ext cx="4096512" cy="4096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564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EA968-544C-60BA-B2FE-ADA4F55BA9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390526"/>
            <a:ext cx="6858000" cy="1009650"/>
          </a:xfrm>
        </p:spPr>
        <p:txBody>
          <a:bodyPr/>
          <a:lstStyle/>
          <a:p>
            <a:r>
              <a:rPr lang="en-US" dirty="0"/>
              <a:t>Choice of basis functions</a:t>
            </a:r>
            <a:endParaRPr lang="en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E4A115D3-4BD8-770A-9F72-32D44562E97C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1143000" y="1704975"/>
                <a:ext cx="6858000" cy="1647825"/>
              </a:xfrm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𝑠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sSub>
                        <m:sSubPr>
                          <m:ctrlPr>
                            <a:rPr lang="en-US" sz="32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3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3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;</m:t>
                          </m:r>
                          <m:bar>
                            <m:barPr>
                              <m:pos m:val="top"/>
                              <m:ctrlPr>
                                <a:rPr lang="en-US" sz="3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US" sz="3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bar>
                        </m:e>
                      </m:d>
                    </m:oMath>
                  </m:oMathPara>
                </a14:m>
                <a:endParaRPr lang="en-IL" sz="3200" dirty="0"/>
              </a:p>
            </p:txBody>
          </p:sp>
        </mc:Choice>
        <mc:Fallback xmlns="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E4A115D3-4BD8-770A-9F72-32D44562E9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1143000" y="1704975"/>
                <a:ext cx="6858000" cy="1647825"/>
              </a:xfrm>
              <a:blipFill>
                <a:blip r:embed="rId2"/>
                <a:stretch>
                  <a:fillRect t="-370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687514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38A0D-5E40-2E72-E99C-56B621C9A2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326835"/>
            <a:ext cx="6858000" cy="788733"/>
          </a:xfrm>
        </p:spPr>
        <p:txBody>
          <a:bodyPr/>
          <a:lstStyle/>
          <a:p>
            <a:r>
              <a:rPr lang="en-US" dirty="0"/>
              <a:t>Fourier Series</a:t>
            </a:r>
            <a:endParaRPr lang="en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6EF0609C-B6AE-86F7-6800-5342164E6847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594360" y="1271016"/>
                <a:ext cx="7406640" cy="4151376"/>
              </a:xfrm>
            </p:spPr>
            <p:txBody>
              <a:bodyPr/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a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m:rPr>
                                  <m:sty m:val="p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𝑛𝑥</m:t>
                                  </m:r>
                                </m:e>
                              </m:d>
                            </m:e>
                          </m:func>
                        </m:e>
                      </m:nary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b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m:rPr>
                                  <m:sty m:val="p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𝑛𝑥</m:t>
                                  </m:r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br>
                  <a:rPr lang="en-US" i="1" dirty="0">
                    <a:latin typeface="Cambria Math" panose="02040503050406030204" pitchFamily="18" charset="0"/>
                  </a:rPr>
                </a:br>
                <a:endParaRPr lang="en-US" i="1" dirty="0">
                  <a:latin typeface="Cambria Math" panose="02040503050406030204" pitchFamily="18" charset="0"/>
                </a:endParaRPr>
              </a:p>
              <a:p>
                <a:pPr algn="l"/>
                <a:endParaRPr lang="en-US" i="1" dirty="0">
                  <a:latin typeface="Cambria Math" panose="02040503050406030204" pitchFamily="18" charset="0"/>
                </a:endParaRPr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Choose the basis functions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𝑛𝑥</m:t>
                                </m:r>
                              </m:e>
                            </m:d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𝑛𝑥</m:t>
                                </m:r>
                              </m:e>
                            </m:d>
                          </m:e>
                        </m:d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</m:sSubSup>
                  </m:oMath>
                </a14:m>
                <a:endParaRPr lang="en-US" dirty="0"/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Not a spline – basis functions do not have finite support</a:t>
                </a:r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If we limit to use only low-frequency basis functions, we implement a low-pass-filter that can reduce noise / improve generalizability: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≈</m:t>
                    </m:r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a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n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⋅</m:t>
                            </m:r>
                            <m:r>
                              <m:rPr>
                                <m:sty m:val="p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𝑛𝑥</m:t>
                                </m:r>
                              </m:e>
                            </m:d>
                          </m:e>
                        </m:func>
                      </m:e>
                    </m:nary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b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n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⋅</m:t>
                            </m:r>
                            <m:r>
                              <m:rPr>
                                <m:sty m:val="p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𝑛𝑥</m:t>
                                </m:r>
                              </m:e>
                            </m:d>
                          </m:e>
                        </m:func>
                      </m:e>
                    </m:nary>
                  </m:oMath>
                </a14:m>
                <a:endParaRPr lang="en-US" dirty="0"/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Similar way of thinking (denoising) applies to standard B-Splines</a:t>
                </a:r>
              </a:p>
            </p:txBody>
          </p:sp>
        </mc:Choice>
        <mc:Fallback xmlns="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6EF0609C-B6AE-86F7-6800-5342164E684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594360" y="1271016"/>
                <a:ext cx="7406640" cy="4151376"/>
              </a:xfrm>
              <a:blipFill>
                <a:blip r:embed="rId2"/>
                <a:stretch>
                  <a:fillRect l="-576" r="-165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55467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9634F43-21E2-E8A6-EA31-9C1C73E8B7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0249"/>
          <a:stretch/>
        </p:blipFill>
        <p:spPr>
          <a:xfrm>
            <a:off x="1348297" y="1531313"/>
            <a:ext cx="6211167" cy="18246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9B9221D-4AB0-342F-96DE-DC0D89CA2BB8}"/>
              </a:ext>
            </a:extLst>
          </p:cNvPr>
          <p:cNvSpPr txBox="1"/>
          <p:nvPr/>
        </p:nvSpPr>
        <p:spPr>
          <a:xfrm>
            <a:off x="1348297" y="173736"/>
            <a:ext cx="6447406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500" b="1" dirty="0"/>
              <a:t>Hierarchical B-Spline Basis</a:t>
            </a:r>
            <a:endParaRPr lang="en-IL" sz="45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AF18806-53EB-B696-6EC3-CBB7E2E58F91}"/>
              </a:ext>
            </a:extLst>
          </p:cNvPr>
          <p:cNvSpPr txBox="1"/>
          <p:nvPr/>
        </p:nvSpPr>
        <p:spPr>
          <a:xfrm>
            <a:off x="350790" y="831659"/>
            <a:ext cx="844242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Local support is refined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Basis functions of higher degree nested in lower degree basis functions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5AEB062-2DD6-9DE8-88E0-3F5D3DFDB5BC}"/>
              </a:ext>
            </a:extLst>
          </p:cNvPr>
          <p:cNvSpPr txBox="1"/>
          <p:nvPr/>
        </p:nvSpPr>
        <p:spPr>
          <a:xfrm>
            <a:off x="0" y="3355988"/>
            <a:ext cx="844242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Used predominantly in computer graphics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Draw object shape with low degree, then draw details with high degree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Controlled refinement of approximation</a:t>
            </a:r>
            <a:endParaRPr lang="en-IL" sz="20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79E9E4F-355F-E1E5-C4F1-158D8F77F3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24"/>
          <a:stretch/>
        </p:blipFill>
        <p:spPr bwMode="auto">
          <a:xfrm>
            <a:off x="300615" y="4458128"/>
            <a:ext cx="2329906" cy="1796367"/>
          </a:xfrm>
          <a:prstGeom prst="rect">
            <a:avLst/>
          </a:prstGeom>
          <a:solidFill>
            <a:srgbClr val="FFFFFF">
              <a:shade val="85000"/>
            </a:srgbClr>
          </a:solidFill>
          <a:ln w="12700" cap="sq">
            <a:solidFill>
              <a:schemeClr val="tx1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71CABE9-2AB4-9D80-D9E9-4CCC3D460E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2112" y="4371651"/>
            <a:ext cx="5038344" cy="213394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A0F02F0-729F-8BC9-17D6-F0D2CD917EE4}"/>
              </a:ext>
            </a:extLst>
          </p:cNvPr>
          <p:cNvCxnSpPr>
            <a:cxnSpLocks/>
          </p:cNvCxnSpPr>
          <p:nvPr/>
        </p:nvCxnSpPr>
        <p:spPr>
          <a:xfrm>
            <a:off x="5618988" y="4371651"/>
            <a:ext cx="0" cy="2133947"/>
          </a:xfrm>
          <a:prstGeom prst="line">
            <a:avLst/>
          </a:prstGeom>
          <a:ln w="28575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64252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EA968-544C-60BA-B2FE-ADA4F55BA9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390526"/>
            <a:ext cx="6858000" cy="1009650"/>
          </a:xfrm>
        </p:spPr>
        <p:txBody>
          <a:bodyPr/>
          <a:lstStyle/>
          <a:p>
            <a:r>
              <a:rPr lang="en-US" dirty="0"/>
              <a:t>Choice of knot vector</a:t>
            </a:r>
            <a:endParaRPr lang="en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E4A115D3-4BD8-770A-9F72-32D44562E97C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1143000" y="1704976"/>
                <a:ext cx="6858000" cy="2247900"/>
              </a:xfrm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𝑠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sSub>
                        <m:sSubPr>
                          <m:ctrlPr>
                            <a:rPr lang="en-US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;</m:t>
                          </m:r>
                          <m:bar>
                            <m:barPr>
                              <m:pos m:val="top"/>
                              <m:ctrlPr>
                                <a:rPr lang="en-US" sz="3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US" sz="32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bar>
                        </m:e>
                      </m:d>
                    </m:oMath>
                    <m:oMath xmlns:m="http://schemas.openxmlformats.org/officeDocument/2006/math">
                      <m:bar>
                        <m:barPr>
                          <m:pos m:val="top"/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bar>
                      <m:r>
                        <a:rPr lang="en-US" sz="32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32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3200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  <m:r>
                                <a:rPr lang="en-US" sz="320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320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320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32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IL" sz="3200" dirty="0"/>
              </a:p>
              <a:p>
                <a:endParaRPr lang="en-IL" sz="3200" dirty="0"/>
              </a:p>
            </p:txBody>
          </p:sp>
        </mc:Choice>
        <mc:Fallback xmlns="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E4A115D3-4BD8-770A-9F72-32D44562E9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1143000" y="1704976"/>
                <a:ext cx="6858000" cy="2247900"/>
              </a:xfrm>
              <a:blipFill>
                <a:blip r:embed="rId2"/>
                <a:stretch>
                  <a:fillRect t="-272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635183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B7F62-E523-D231-A6DA-54BAF101DF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42486"/>
            <a:ext cx="6858000" cy="722311"/>
          </a:xfrm>
        </p:spPr>
        <p:txBody>
          <a:bodyPr>
            <a:normAutofit/>
          </a:bodyPr>
          <a:lstStyle/>
          <a:p>
            <a:r>
              <a:rPr lang="en-US" dirty="0"/>
              <a:t>Clamped B-Spline</a:t>
            </a:r>
            <a:endParaRPr lang="en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A6FC9943-B7DD-22B1-93DB-70121C552E6C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428625" y="639266"/>
                <a:ext cx="8001000" cy="3656510"/>
              </a:xfrm>
            </p:spPr>
            <p:txBody>
              <a:bodyPr>
                <a:normAutofit/>
              </a:bodyPr>
              <a:lstStyle/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Impose that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sz="2400" dirty="0"/>
                  <a:t> spline starts and ends with the control points</a:t>
                </a:r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ba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</m:d>
                  </m:oMath>
                </a14:m>
                <a:br>
                  <a:rPr lang="en-US" sz="2400" dirty="0"/>
                </a:br>
                <a:endParaRPr lang="en-US" sz="2400" dirty="0"/>
              </a:p>
              <a:p>
                <a:pPr algn="l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bar>
                            <m:barPr>
                              <m:pos m:val="top"/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bar>
                        </m:e>
                      </m:d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sSub>
                                <m:sSub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200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sSub>
                                <m:sSub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200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00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00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  <m:t>          </m:t>
                              </m:r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000" dirty="0"/>
              </a:p>
              <a:p>
                <a:pPr algn="l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dirty="0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200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d>
                        <m:d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i="1" dirty="0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bar>
                            <m:barPr>
                              <m:pos m:val="top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bar>
                        </m:e>
                      </m:d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US" sz="20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20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i="1" dirty="0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bar>
                            <m:barPr>
                              <m:pos m:val="top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bar>
                        </m:e>
                      </m:d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0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000" i="1" dirty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i="1" dirty="0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000" i="1" dirty="0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2000" i="1" dirty="0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00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sSub>
                            <m:sSubPr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2000" i="1" dirty="0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00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i="1" dirty="0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00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US" sz="20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 dirty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20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i="1" dirty="0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bar>
                            <m:barPr>
                              <m:pos m:val="top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bar>
                        </m:e>
                      </m:d>
                    </m:oMath>
                  </m:oMathPara>
                </a14:m>
                <a:endParaRPr lang="en-IL" sz="2400" dirty="0"/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endParaRPr lang="en-IL" sz="2400" dirty="0"/>
              </a:p>
            </p:txBody>
          </p:sp>
        </mc:Choice>
        <mc:Fallback xmlns="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A6FC9943-B7DD-22B1-93DB-70121C552E6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428625" y="639266"/>
                <a:ext cx="8001000" cy="3656510"/>
              </a:xfrm>
              <a:blipFill>
                <a:blip r:embed="rId2"/>
                <a:stretch>
                  <a:fillRect l="-990" t="-2333" r="-1752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0118B38B-7FEF-8831-C54A-A583A48BFC8A}"/>
                  </a:ext>
                </a:extLst>
              </p:cNvPr>
              <p:cNvSpPr/>
              <p:nvPr/>
            </p:nvSpPr>
            <p:spPr>
              <a:xfrm>
                <a:off x="-4311769" y="3396236"/>
                <a:ext cx="576072" cy="57607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IL" dirty="0"/>
              </a:p>
            </p:txBody>
          </p:sp>
        </mc:Choice>
        <mc:Fallback xmlns="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0118B38B-7FEF-8831-C54A-A583A48BFC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311769" y="3396236"/>
                <a:ext cx="576072" cy="576072"/>
              </a:xfrm>
              <a:prstGeom prst="ellipse">
                <a:avLst/>
              </a:prstGeom>
              <a:blipFill>
                <a:blip r:embed="rId3"/>
                <a:stretch>
                  <a:fillRect l="-1042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7B817E9C-3634-58D1-8213-55195C521C04}"/>
                  </a:ext>
                </a:extLst>
              </p:cNvPr>
              <p:cNvSpPr/>
              <p:nvPr/>
            </p:nvSpPr>
            <p:spPr>
              <a:xfrm>
                <a:off x="-5112691" y="4224509"/>
                <a:ext cx="576072" cy="57607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IL" dirty="0"/>
              </a:p>
            </p:txBody>
          </p:sp>
        </mc:Choice>
        <mc:Fallback xmlns="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7B817E9C-3634-58D1-8213-55195C521C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112691" y="4224509"/>
                <a:ext cx="576072" cy="576072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E72F3B8-C8B8-3829-C1B8-313DB709041D}"/>
              </a:ext>
            </a:extLst>
          </p:cNvPr>
          <p:cNvCxnSpPr>
            <a:cxnSpLocks/>
            <a:stCxn id="6" idx="3"/>
            <a:endCxn id="7" idx="7"/>
          </p:cNvCxnSpPr>
          <p:nvPr/>
        </p:nvCxnSpPr>
        <p:spPr>
          <a:xfrm flipH="1">
            <a:off x="-4620983" y="3887944"/>
            <a:ext cx="393578" cy="4209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22B00EAD-0678-C071-4A01-D1E937E3ED65}"/>
                  </a:ext>
                </a:extLst>
              </p:cNvPr>
              <p:cNvSpPr/>
              <p:nvPr/>
            </p:nvSpPr>
            <p:spPr>
              <a:xfrm>
                <a:off x="-3497901" y="4224509"/>
                <a:ext cx="576072" cy="57607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IL" dirty="0"/>
              </a:p>
            </p:txBody>
          </p:sp>
        </mc:Choice>
        <mc:Fallback xmlns="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22B00EAD-0678-C071-4A01-D1E937E3ED6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497901" y="4224509"/>
                <a:ext cx="576072" cy="576072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D5217E2-C856-086A-ACD9-B03A779B8282}"/>
              </a:ext>
            </a:extLst>
          </p:cNvPr>
          <p:cNvCxnSpPr>
            <a:cxnSpLocks/>
            <a:stCxn id="6" idx="5"/>
            <a:endCxn id="9" idx="1"/>
          </p:cNvCxnSpPr>
          <p:nvPr/>
        </p:nvCxnSpPr>
        <p:spPr>
          <a:xfrm>
            <a:off x="-3820061" y="3887944"/>
            <a:ext cx="406524" cy="420929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ADFFFE27-2CD5-C033-B11C-D6CB59EC2815}"/>
                  </a:ext>
                </a:extLst>
              </p:cNvPr>
              <p:cNvSpPr/>
              <p:nvPr/>
            </p:nvSpPr>
            <p:spPr>
              <a:xfrm>
                <a:off x="-6004450" y="5122396"/>
                <a:ext cx="576072" cy="57607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IL" dirty="0"/>
              </a:p>
            </p:txBody>
          </p:sp>
        </mc:Choice>
        <mc:Fallback xmlns="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ADFFFE27-2CD5-C033-B11C-D6CB59EC28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6004450" y="5122396"/>
                <a:ext cx="576072" cy="576072"/>
              </a:xfrm>
              <a:prstGeom prst="ellipse">
                <a:avLst/>
              </a:prstGeom>
              <a:blipFill>
                <a:blip r:embed="rId6"/>
                <a:stretch>
                  <a:fillRect l="-1031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0D6D32B-CD0C-1A14-9215-678200464DD2}"/>
              </a:ext>
            </a:extLst>
          </p:cNvPr>
          <p:cNvCxnSpPr>
            <a:cxnSpLocks/>
            <a:stCxn id="7" idx="3"/>
            <a:endCxn id="11" idx="7"/>
          </p:cNvCxnSpPr>
          <p:nvPr/>
        </p:nvCxnSpPr>
        <p:spPr>
          <a:xfrm flipH="1">
            <a:off x="-5512742" y="4716217"/>
            <a:ext cx="484415" cy="4905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F1439B48-F7E4-0212-6A2A-56D348896539}"/>
                  </a:ext>
                </a:extLst>
              </p:cNvPr>
              <p:cNvSpPr/>
              <p:nvPr/>
            </p:nvSpPr>
            <p:spPr>
              <a:xfrm>
                <a:off x="-4330059" y="5092731"/>
                <a:ext cx="576072" cy="57607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IL" dirty="0"/>
              </a:p>
            </p:txBody>
          </p:sp>
        </mc:Choice>
        <mc:Fallback xmlns="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F1439B48-F7E4-0212-6A2A-56D3488965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330059" y="5092731"/>
                <a:ext cx="576072" cy="576072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C636C52-B8C6-4F79-CCFA-9763BF616A62}"/>
              </a:ext>
            </a:extLst>
          </p:cNvPr>
          <p:cNvCxnSpPr>
            <a:cxnSpLocks/>
            <a:stCxn id="7" idx="5"/>
            <a:endCxn id="13" idx="1"/>
          </p:cNvCxnSpPr>
          <p:nvPr/>
        </p:nvCxnSpPr>
        <p:spPr>
          <a:xfrm>
            <a:off x="-4620983" y="4716217"/>
            <a:ext cx="375288" cy="4608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7DFDC7C-F65A-90CE-C0A2-72CC515834E3}"/>
              </a:ext>
            </a:extLst>
          </p:cNvPr>
          <p:cNvCxnSpPr>
            <a:cxnSpLocks/>
            <a:stCxn id="9" idx="3"/>
            <a:endCxn id="13" idx="7"/>
          </p:cNvCxnSpPr>
          <p:nvPr/>
        </p:nvCxnSpPr>
        <p:spPr>
          <a:xfrm flipH="1">
            <a:off x="-3838351" y="4716217"/>
            <a:ext cx="424814" cy="4608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D1271B64-C742-BC7E-7E18-C6D2A4F11C3A}"/>
                  </a:ext>
                </a:extLst>
              </p:cNvPr>
              <p:cNvSpPr/>
              <p:nvPr/>
            </p:nvSpPr>
            <p:spPr>
              <a:xfrm>
                <a:off x="-2673148" y="5092731"/>
                <a:ext cx="576072" cy="57607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IL" dirty="0"/>
              </a:p>
            </p:txBody>
          </p:sp>
        </mc:Choice>
        <mc:Fallback xmlns=""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D1271B64-C742-BC7E-7E18-C6D2A4F11C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673148" y="5092731"/>
                <a:ext cx="576072" cy="576072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8E13E03-88BF-B32E-D383-FD01B92EBFD0}"/>
              </a:ext>
            </a:extLst>
          </p:cNvPr>
          <p:cNvCxnSpPr>
            <a:cxnSpLocks/>
            <a:stCxn id="9" idx="5"/>
            <a:endCxn id="16" idx="1"/>
          </p:cNvCxnSpPr>
          <p:nvPr/>
        </p:nvCxnSpPr>
        <p:spPr>
          <a:xfrm>
            <a:off x="-3006193" y="4716217"/>
            <a:ext cx="417409" cy="460878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9A8966F9-EAB4-3EFB-3E9D-87784304DE26}"/>
                  </a:ext>
                </a:extLst>
              </p:cNvPr>
              <p:cNvSpPr/>
              <p:nvPr/>
            </p:nvSpPr>
            <p:spPr>
              <a:xfrm>
                <a:off x="-2673148" y="3311872"/>
                <a:ext cx="576072" cy="57607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IL" dirty="0"/>
              </a:p>
            </p:txBody>
          </p:sp>
        </mc:Choice>
        <mc:Fallback xmlns=""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9A8966F9-EAB4-3EFB-3E9D-87784304DE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673148" y="3311872"/>
                <a:ext cx="576072" cy="576072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5F46BD9-A969-430E-0BAC-56A0BDCEF80B}"/>
              </a:ext>
            </a:extLst>
          </p:cNvPr>
          <p:cNvCxnSpPr>
            <a:cxnSpLocks/>
            <a:stCxn id="18" idx="3"/>
            <a:endCxn id="9" idx="7"/>
          </p:cNvCxnSpPr>
          <p:nvPr/>
        </p:nvCxnSpPr>
        <p:spPr>
          <a:xfrm flipH="1">
            <a:off x="-3006193" y="3803580"/>
            <a:ext cx="417409" cy="5052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33702417-9D62-8EFE-0C59-6557A8ABC1FB}"/>
                  </a:ext>
                </a:extLst>
              </p:cNvPr>
              <p:cNvSpPr/>
              <p:nvPr/>
            </p:nvSpPr>
            <p:spPr>
              <a:xfrm>
                <a:off x="-1834295" y="4230301"/>
                <a:ext cx="576072" cy="57607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IL" dirty="0"/>
              </a:p>
            </p:txBody>
          </p:sp>
        </mc:Choice>
        <mc:Fallback xmlns=""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33702417-9D62-8EFE-0C59-6557A8ABC1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834295" y="4230301"/>
                <a:ext cx="576072" cy="576072"/>
              </a:xfrm>
              <a:prstGeom prst="ellipse">
                <a:avLst/>
              </a:prstGeom>
              <a:blipFill>
                <a:blip r:embed="rId10"/>
                <a:stretch>
                  <a:fillRect l="-1031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A7437DC-E5B8-1219-5F23-9B8851085138}"/>
              </a:ext>
            </a:extLst>
          </p:cNvPr>
          <p:cNvCxnSpPr>
            <a:cxnSpLocks/>
            <a:stCxn id="18" idx="5"/>
            <a:endCxn id="24" idx="1"/>
          </p:cNvCxnSpPr>
          <p:nvPr/>
        </p:nvCxnSpPr>
        <p:spPr>
          <a:xfrm>
            <a:off x="-2181440" y="3803580"/>
            <a:ext cx="431509" cy="5110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6427235-6A3D-D3FB-A604-2EEE98F867DE}"/>
              </a:ext>
            </a:extLst>
          </p:cNvPr>
          <p:cNvCxnSpPr>
            <a:cxnSpLocks/>
            <a:stCxn id="24" idx="3"/>
            <a:endCxn id="16" idx="7"/>
          </p:cNvCxnSpPr>
          <p:nvPr/>
        </p:nvCxnSpPr>
        <p:spPr>
          <a:xfrm flipH="1">
            <a:off x="-2181440" y="4722009"/>
            <a:ext cx="431509" cy="4550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E1507F93-F5DD-96C1-DB7A-11BD400C04CC}"/>
                  </a:ext>
                </a:extLst>
              </p:cNvPr>
              <p:cNvSpPr/>
              <p:nvPr/>
            </p:nvSpPr>
            <p:spPr>
              <a:xfrm>
                <a:off x="-1016237" y="5124682"/>
                <a:ext cx="576072" cy="57607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IL" dirty="0"/>
              </a:p>
            </p:txBody>
          </p:sp>
        </mc:Choice>
        <mc:Fallback xmlns=""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E1507F93-F5DD-96C1-DB7A-11BD400C04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016237" y="5124682"/>
                <a:ext cx="576072" cy="576072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4A01D605-09DF-89EB-EB03-221E533E5B2F}"/>
              </a:ext>
            </a:extLst>
          </p:cNvPr>
          <p:cNvCxnSpPr>
            <a:cxnSpLocks/>
            <a:stCxn id="24" idx="5"/>
            <a:endCxn id="45" idx="1"/>
          </p:cNvCxnSpPr>
          <p:nvPr/>
        </p:nvCxnSpPr>
        <p:spPr>
          <a:xfrm>
            <a:off x="-1342587" y="4722009"/>
            <a:ext cx="410714" cy="4870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>
            <a:extLst>
              <a:ext uri="{FF2B5EF4-FFF2-40B4-BE49-F238E27FC236}">
                <a16:creationId xmlns:a16="http://schemas.microsoft.com/office/drawing/2014/main" id="{F7A287B4-FA48-2BAA-4543-6E374B7799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535" y="3599908"/>
            <a:ext cx="3405950" cy="2551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B7417AAD-8F06-CA17-6060-412F907BAD3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12840" y="3864932"/>
            <a:ext cx="4263987" cy="1871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1301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DF192-23E8-D8D2-DB58-38D6D33704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265177"/>
            <a:ext cx="6858000" cy="804672"/>
          </a:xfrm>
        </p:spPr>
        <p:txBody>
          <a:bodyPr/>
          <a:lstStyle/>
          <a:p>
            <a:r>
              <a:rPr lang="en-US" dirty="0"/>
              <a:t>Cardinal B Spline</a:t>
            </a:r>
            <a:endParaRPr lang="en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C34E35EC-8AF3-DE4C-2C47-9008CC95D1C3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576072" y="1069849"/>
                <a:ext cx="7799832" cy="4187951"/>
              </a:xfrm>
            </p:spPr>
            <p:txBody>
              <a:bodyPr/>
              <a:lstStyle/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Uniform knot vector</a:t>
                </a:r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Basis functions are copies with time-shift</a:t>
                </a:r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B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k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B</m:t>
                        </m:r>
                      </m:e>
                      <m:sub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dirty="0"/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=∞</m:t>
                    </m:r>
                  </m:oMath>
                </a14:m>
                <a:r>
                  <a:rPr lang="en-US" dirty="0"/>
                  <a:t>, the basis function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∞</m:t>
                        </m:r>
                      </m:sub>
                    </m:sSub>
                  </m:oMath>
                </a14:m>
                <a:r>
                  <a:rPr lang="en-US" dirty="0"/>
                  <a:t> approaches the gaussian function</a:t>
                </a:r>
              </a:p>
              <a:p>
                <a:pPr marL="628650" lvl="1" indent="-285750" algn="l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+mn-lt"/>
                  </a:rPr>
                  <a:t>B-splines can be thought of GMM approximations</a:t>
                </a:r>
              </a:p>
              <a:p>
                <a:pPr marL="628650" lvl="1" indent="-285750" algn="l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+mn-lt"/>
                  </a:rPr>
                  <a:t>Can be used to approximate probability density function using quasi-gaussians</a:t>
                </a:r>
                <a:endParaRPr lang="en-IL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C34E35EC-8AF3-DE4C-2C47-9008CC95D1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576072" y="1069849"/>
                <a:ext cx="7799832" cy="4187951"/>
              </a:xfrm>
              <a:blipFill>
                <a:blip r:embed="rId2"/>
                <a:stretch>
                  <a:fillRect l="-547" t="-1456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74ABA1A3-D7E5-B172-E670-C8F1AF81B6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6824" y="2937510"/>
            <a:ext cx="4166616" cy="3124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>
            <a:extLst>
              <a:ext uri="{FF2B5EF4-FFF2-40B4-BE49-F238E27FC236}">
                <a16:creationId xmlns:a16="http://schemas.microsoft.com/office/drawing/2014/main" id="{D39A26E2-C33E-CCBA-4BDB-0C5214AE26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" y="3106616"/>
            <a:ext cx="3720110" cy="2786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90204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731160-9773-FAF8-2D3C-0D0933E3B1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81769"/>
            <a:ext cx="6858000" cy="963612"/>
          </a:xfrm>
        </p:spPr>
        <p:txBody>
          <a:bodyPr/>
          <a:lstStyle/>
          <a:p>
            <a:r>
              <a:rPr lang="en-US" dirty="0"/>
              <a:t>Choosing the knot vector</a:t>
            </a:r>
            <a:endParaRPr lang="en-IL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339B46-BE6D-325A-5022-8EC0C82E76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9574" y="1011980"/>
            <a:ext cx="8010525" cy="1748631"/>
          </a:xfrm>
        </p:spPr>
        <p:txBody>
          <a:bodyPr/>
          <a:lstStyle/>
          <a:p>
            <a:pPr algn="l"/>
            <a:r>
              <a:rPr lang="en-US" dirty="0"/>
              <a:t>Let’s just always pick clamped uniform! What can go wrong?</a:t>
            </a:r>
            <a:endParaRPr lang="en-IL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40F53B-5B41-CFB2-D49E-21D541AAE516}"/>
              </a:ext>
            </a:extLst>
          </p:cNvPr>
          <p:cNvSpPr txBox="1"/>
          <p:nvPr/>
        </p:nvSpPr>
        <p:spPr>
          <a:xfrm>
            <a:off x="46551" y="1388097"/>
            <a:ext cx="40624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Clamped Uniform</a:t>
            </a:r>
            <a:endParaRPr lang="en-IL" sz="20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408A4E-F2BD-5DAA-AC36-F0EB51B093A5}"/>
              </a:ext>
            </a:extLst>
          </p:cNvPr>
          <p:cNvSpPr txBox="1"/>
          <p:nvPr/>
        </p:nvSpPr>
        <p:spPr>
          <a:xfrm>
            <a:off x="4471986" y="1388097"/>
            <a:ext cx="40624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Super Duper Secret Formula</a:t>
            </a:r>
            <a:endParaRPr lang="en-IL" sz="2000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8ACE48A-5AC3-8EDF-2857-10F13E157C95}"/>
              </a:ext>
            </a:extLst>
          </p:cNvPr>
          <p:cNvSpPr/>
          <p:nvPr/>
        </p:nvSpPr>
        <p:spPr>
          <a:xfrm>
            <a:off x="76200" y="1416672"/>
            <a:ext cx="8458201" cy="487935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9CA92A2-2003-F107-D7FA-41FAD10C3605}"/>
              </a:ext>
            </a:extLst>
          </p:cNvPr>
          <p:cNvCxnSpPr>
            <a:cxnSpLocks/>
            <a:stCxn id="6" idx="0"/>
            <a:endCxn id="6" idx="2"/>
          </p:cNvCxnSpPr>
          <p:nvPr/>
        </p:nvCxnSpPr>
        <p:spPr>
          <a:xfrm>
            <a:off x="4305301" y="1416672"/>
            <a:ext cx="0" cy="4879353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10" name="Picture 14">
            <a:extLst>
              <a:ext uri="{FF2B5EF4-FFF2-40B4-BE49-F238E27FC236}">
                <a16:creationId xmlns:a16="http://schemas.microsoft.com/office/drawing/2014/main" id="{C7C0913B-1681-666F-19FA-763F747590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900" y="4042846"/>
            <a:ext cx="2771688" cy="2096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6" name="Picture 20">
            <a:extLst>
              <a:ext uri="{FF2B5EF4-FFF2-40B4-BE49-F238E27FC236}">
                <a16:creationId xmlns:a16="http://schemas.microsoft.com/office/drawing/2014/main" id="{5213FDCE-22FB-BB98-3326-3940BF21A4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1709" y="4042846"/>
            <a:ext cx="2919784" cy="2208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D82BEEF-CEB8-517D-6DAC-50C076933A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000" y="1782437"/>
            <a:ext cx="2692585" cy="2036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BE5022A-A232-9302-BB5D-624B173725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1679" y="1782437"/>
            <a:ext cx="2919784" cy="2208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29758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CCA4EB-195A-4811-7476-3D3A313067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0"/>
            <a:ext cx="6858000" cy="931863"/>
          </a:xfrm>
        </p:spPr>
        <p:txBody>
          <a:bodyPr/>
          <a:lstStyle/>
          <a:p>
            <a:r>
              <a:rPr lang="en-US" dirty="0"/>
              <a:t>Distance Knot Vector</a:t>
            </a:r>
            <a:endParaRPr lang="en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CF6B2C9A-A3CB-74CF-C3F8-08D6494A12F1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485775" y="931863"/>
                <a:ext cx="7581900" cy="3116262"/>
              </a:xfrm>
            </p:spPr>
            <p:txBody>
              <a:bodyPr>
                <a:normAutofit/>
              </a:bodyPr>
              <a:lstStyle/>
              <a:p>
                <a:pPr marL="285750" indent="-285750" algn="l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sup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nary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≜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sz="2400" dirty="0"/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Approximate arclength </a:t>
                </a:r>
                <a14:m>
                  <m:oMath xmlns:m="http://schemas.openxmlformats.org/officeDocument/2006/math">
                    <m:nary>
                      <m:nary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e>
                    </m:nary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≈</m:t>
                    </m:r>
                    <m:nary>
                      <m:naryPr>
                        <m:chr m:val="∑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sup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nary>
                  </m:oMath>
                </a14:m>
                <a:endParaRPr lang="en-US" sz="2400" dirty="0"/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p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</m:e>
                            </m:d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e>
                        </m:nary>
                      </m:num>
                      <m:den>
                        <m:nary>
                          <m:nary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p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</m:e>
                            </m:d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e>
                        </m:nary>
                      </m:den>
                    </m:f>
                    <m:r>
                      <a:rPr lang="en-US" sz="2400" i="1"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       ∀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endParaRPr lang="en-US" sz="2400" i="1" dirty="0">
                  <a:latin typeface="Cambria Math" panose="02040503050406030204" pitchFamily="18" charset="0"/>
                </a:endParaRPr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sup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nary>
                      </m:num>
                      <m:den>
                        <m:nary>
                          <m:naryPr>
                            <m:chr m:val="∑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nary>
                      </m:den>
                    </m:f>
                  </m:oMath>
                </a14:m>
                <a:r>
                  <a:rPr lang="en-US" sz="2400" dirty="0"/>
                  <a:t>   </a:t>
                </a:r>
                <a14:m>
                  <m:oMath xmlns:m="http://schemas.openxmlformats.org/officeDocument/2006/math">
                    <m:r>
                      <a:rPr lang="en-US" sz="2400" b="0" i="0" dirty="0" smtClean="0">
                        <a:latin typeface="Cambria Math" panose="02040503050406030204" pitchFamily="18" charset="0"/>
                      </a:rPr>
                      <m:t>,      </m:t>
                    </m:r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ℕ</m:t>
                    </m:r>
                  </m:oMath>
                </a14:m>
                <a:r>
                  <a:rPr lang="en-US" sz="2400" dirty="0"/>
                  <a:t> is increasing with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endParaRPr lang="en-IL" sz="2400" dirty="0"/>
              </a:p>
            </p:txBody>
          </p:sp>
        </mc:Choice>
        <mc:Fallback xmlns="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CF6B2C9A-A3CB-74CF-C3F8-08D6494A12F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485775" y="931863"/>
                <a:ext cx="7581900" cy="3116262"/>
              </a:xfrm>
              <a:blipFill>
                <a:blip r:embed="rId2"/>
                <a:stretch>
                  <a:fillRect l="-1126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22" name="Picture 2">
            <a:extLst>
              <a:ext uri="{FF2B5EF4-FFF2-40B4-BE49-F238E27FC236}">
                <a16:creationId xmlns:a16="http://schemas.microsoft.com/office/drawing/2014/main" id="{7DAF36D0-81BB-360C-848F-856B0216F5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4950" y="4268787"/>
            <a:ext cx="5543550" cy="144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4241050-3F84-3F81-DA72-3F565C663274}"/>
                  </a:ext>
                </a:extLst>
              </p:cNvPr>
              <p:cNvSpPr txBox="1"/>
              <p:nvPr/>
            </p:nvSpPr>
            <p:spPr>
              <a:xfrm>
                <a:off x="1274566" y="4992687"/>
                <a:ext cx="46076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IL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4241050-3F84-3F81-DA72-3F565C6632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4566" y="4992687"/>
                <a:ext cx="460767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187A704-C751-4518-4CF8-9B3D1574B212}"/>
                  </a:ext>
                </a:extLst>
              </p:cNvPr>
              <p:cNvSpPr txBox="1"/>
              <p:nvPr/>
            </p:nvSpPr>
            <p:spPr>
              <a:xfrm>
                <a:off x="2493766" y="4409042"/>
                <a:ext cx="4660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IL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187A704-C751-4518-4CF8-9B3D1574B2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3766" y="4409042"/>
                <a:ext cx="46609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46B8FB4-D1EC-ECD6-1DC6-5D7CBF417520}"/>
                  </a:ext>
                </a:extLst>
              </p:cNvPr>
              <p:cNvSpPr txBox="1"/>
              <p:nvPr/>
            </p:nvSpPr>
            <p:spPr>
              <a:xfrm>
                <a:off x="3810635" y="4497148"/>
                <a:ext cx="4660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IL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46B8FB4-D1EC-ECD6-1DC6-5D7CBF4175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635" y="4497148"/>
                <a:ext cx="466090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CD95FC2-D89E-8F2E-15F4-53ED20D4C1F8}"/>
                  </a:ext>
                </a:extLst>
              </p:cNvPr>
              <p:cNvSpPr txBox="1"/>
              <p:nvPr/>
            </p:nvSpPr>
            <p:spPr>
              <a:xfrm>
                <a:off x="4886960" y="5707062"/>
                <a:ext cx="4660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IL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CD95FC2-D89E-8F2E-15F4-53ED20D4C1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6960" y="5707062"/>
                <a:ext cx="466090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B446DCF-421D-F9F5-5C73-6962B445185B}"/>
                  </a:ext>
                </a:extLst>
              </p:cNvPr>
              <p:cNvSpPr txBox="1"/>
              <p:nvPr/>
            </p:nvSpPr>
            <p:spPr>
              <a:xfrm>
                <a:off x="6706235" y="3781703"/>
                <a:ext cx="4660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IL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B446DCF-421D-F9F5-5C73-6962B44518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6235" y="3781703"/>
                <a:ext cx="466090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274300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04AFA9-DF75-BE5D-EA20-B848A091A8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6523"/>
            <a:ext cx="6858000" cy="807021"/>
          </a:xfrm>
        </p:spPr>
        <p:txBody>
          <a:bodyPr/>
          <a:lstStyle/>
          <a:p>
            <a:r>
              <a:rPr lang="en-US" dirty="0"/>
              <a:t>B-Spline uses</a:t>
            </a:r>
            <a:endParaRPr lang="en-IL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21A7EC4F-5898-4841-4401-97F9DAF586A6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502919" y="1325182"/>
                <a:ext cx="7769013" cy="4847018"/>
              </a:xfrm>
            </p:spPr>
            <p:txBody>
              <a:bodyPr>
                <a:normAutofit/>
              </a:bodyPr>
              <a:lstStyle/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Curve fitting (our focus)</a:t>
                </a:r>
                <a:endParaRPr lang="en-US" sz="2400" dirty="0">
                  <a:latin typeface="Poppins" pitchFamily="2" charset="77"/>
                  <a:cs typeface="Poppins" pitchFamily="2" charset="77"/>
                </a:endParaRPr>
              </a:p>
              <a:p>
                <a:pPr marL="628650" lvl="1" indent="-285750" algn="l">
                  <a:buFont typeface="Arial" panose="020B0604020202020204" pitchFamily="34" charset="0"/>
                  <a:buChar char="•"/>
                </a:pPr>
                <a:r>
                  <a:rPr lang="en-US" sz="2100" dirty="0">
                    <a:latin typeface="+mn-lt"/>
                    <a:cs typeface="+mn-cs"/>
                  </a:rPr>
                  <a:t>Interpolation</a:t>
                </a:r>
              </a:p>
              <a:p>
                <a:pPr marL="628650" lvl="1" indent="-285750" algn="l">
                  <a:buFont typeface="Arial" panose="020B0604020202020204" pitchFamily="34" charset="0"/>
                  <a:buChar char="•"/>
                </a:pPr>
                <a:r>
                  <a:rPr lang="en-US" sz="2100" dirty="0">
                    <a:latin typeface="+mn-lt"/>
                    <a:cs typeface="+mn-cs"/>
                  </a:rPr>
                  <a:t>Not extrapolation! B-Spline is 0 outside its defined range</a:t>
                </a:r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Computer graphics</a:t>
                </a:r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Image vectorization - lossless image scaling (</a:t>
                </a:r>
                <a:r>
                  <a:rPr lang="en-US" sz="2400" dirty="0" err="1"/>
                  <a:t>svg</a:t>
                </a:r>
                <a:r>
                  <a:rPr lang="en-US" sz="2400" dirty="0"/>
                  <a:t>)</a:t>
                </a:r>
              </a:p>
              <a:p>
                <a:pPr marL="628650" lvl="1" indent="-285750" algn="l">
                  <a:buFont typeface="Arial" panose="020B0604020202020204" pitchFamily="34" charset="0"/>
                  <a:buChar char="•"/>
                </a:pPr>
                <a:r>
                  <a:rPr lang="en-US" sz="2100" dirty="0">
                    <a:latin typeface="+mn-lt"/>
                    <a:cs typeface="+mn-cs"/>
                  </a:rPr>
                  <a:t>Affine invariance - can handle scaling and rotation</a:t>
                </a:r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Approximating numerical solutions to complex differential equations </a:t>
                </a:r>
                <a:r>
                  <a:rPr lang="he-IL" sz="2400" dirty="0"/>
                  <a:t>מד"ר</a:t>
                </a:r>
                <a:endParaRPr lang="en-US" sz="2400" dirty="0"/>
              </a:p>
              <a:p>
                <a:pPr marL="628650" lvl="1" indent="-285750" algn="l">
                  <a:buFont typeface="Arial" panose="020B0604020202020204" pitchFamily="34" charset="0"/>
                  <a:buChar char="•"/>
                </a:pPr>
                <a:r>
                  <a:rPr lang="en-US" sz="2100" dirty="0"/>
                  <a:t>i.e. find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100" b="0" i="0" smtClean="0">
                        <a:latin typeface="Cambria Math" panose="02040503050406030204" pitchFamily="18" charset="0"/>
                      </a:rPr>
                      <m:t>f</m:t>
                    </m:r>
                    <m:d>
                      <m:dPr>
                        <m:ctrlPr>
                          <a:rPr lang="en-US" sz="21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100" b="0" i="0" smtClean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  <m:r>
                      <a:rPr lang="en-US" sz="21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100" dirty="0"/>
                  <a:t>s.t. </a:t>
                </a:r>
                <a14:m>
                  <m:oMath xmlns:m="http://schemas.openxmlformats.org/officeDocument/2006/math">
                    <m:r>
                      <a:rPr lang="en-US" sz="2100" b="0" i="1" smtClean="0">
                        <a:latin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sz="21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1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21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1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lang="en-US" sz="21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100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sz="21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1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sz="2100" b="0" dirty="0"/>
              </a:p>
              <a:p>
                <a:pPr marL="628650" lvl="1" indent="-285750" algn="l">
                  <a:buFont typeface="Arial" panose="020B0604020202020204" pitchFamily="34" charset="0"/>
                  <a:buChar char="•"/>
                </a:pPr>
                <a:r>
                  <a:rPr lang="en-US" sz="2100" dirty="0"/>
                  <a:t>for linear differential operator </a:t>
                </a:r>
                <a14:m>
                  <m:oMath xmlns:m="http://schemas.openxmlformats.org/officeDocument/2006/math">
                    <m:r>
                      <a:rPr lang="en-US" sz="2100" b="0" i="1" smtClean="0">
                        <a:latin typeface="Cambria Math" panose="02040503050406030204" pitchFamily="18" charset="0"/>
                      </a:rPr>
                      <m:t>ℒ</m:t>
                    </m:r>
                  </m:oMath>
                </a14:m>
                <a:endParaRPr lang="en-US" sz="2100" b="0" dirty="0"/>
              </a:p>
              <a:p>
                <a:pPr marL="628650" lvl="1" indent="-285750" algn="l">
                  <a:buFont typeface="Arial" panose="020B0604020202020204" pitchFamily="34" charset="0"/>
                  <a:buChar char="•"/>
                </a:pPr>
                <a:r>
                  <a:rPr lang="en-US" sz="2100" dirty="0"/>
                  <a:t>e.g.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1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p>
                    <m:d>
                      <m:dPr>
                        <m:ctrlPr>
                          <a:rPr lang="en-US" sz="21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1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1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1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100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21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10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sz="21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1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</m:oMath>
                </a14:m>
                <a:endParaRPr lang="en-US" sz="2100" dirty="0"/>
              </a:p>
            </p:txBody>
          </p:sp>
        </mc:Choice>
        <mc:Fallback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21A7EC4F-5898-4841-4401-97F9DAF586A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502919" y="1325182"/>
                <a:ext cx="7769013" cy="4847018"/>
              </a:xfrm>
              <a:blipFill>
                <a:blip r:embed="rId3"/>
                <a:stretch>
                  <a:fillRect l="-1020" t="-1759" r="-392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177902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42FC97-8068-B4C5-79AC-B3C7D7ACCB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0"/>
            <a:ext cx="6858000" cy="877824"/>
          </a:xfrm>
        </p:spPr>
        <p:txBody>
          <a:bodyPr>
            <a:normAutofit/>
          </a:bodyPr>
          <a:lstStyle/>
          <a:p>
            <a:r>
              <a:rPr lang="en-US" dirty="0"/>
              <a:t>Chapters</a:t>
            </a:r>
            <a:endParaRPr lang="en-IL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C246F9-436A-2705-586C-D3ACC28C33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" y="1201675"/>
            <a:ext cx="7924800" cy="3779900"/>
          </a:xfrm>
        </p:spPr>
        <p:txBody>
          <a:bodyPr>
            <a:normAutofit/>
          </a:bodyPr>
          <a:lstStyle/>
          <a:p>
            <a:pPr marL="514350" indent="-514350" algn="l">
              <a:buFont typeface="+mj-lt"/>
              <a:buAutoNum type="arabicPeriod"/>
            </a:pPr>
            <a:r>
              <a:rPr lang="en-US" sz="3200" dirty="0"/>
              <a:t>B-Splines – Math Introduction</a:t>
            </a:r>
            <a:endParaRPr lang="en-US" sz="3200" dirty="0">
              <a:solidFill>
                <a:srgbClr val="765A00"/>
              </a:solidFill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en-US" sz="3200" dirty="0"/>
              <a:t>B-Splines – General Overview</a:t>
            </a:r>
          </a:p>
          <a:p>
            <a:pPr marL="514350" indent="-514350" algn="l">
              <a:buFont typeface="+mj-lt"/>
              <a:buAutoNum type="arabicPeriod"/>
            </a:pPr>
            <a:r>
              <a:rPr lang="en-US" sz="3200" dirty="0"/>
              <a:t>Path Planning with B-Splines</a:t>
            </a:r>
          </a:p>
          <a:p>
            <a:pPr marL="514350" indent="-514350" algn="l">
              <a:buFont typeface="+mj-lt"/>
              <a:buAutoNum type="arabicPeriod"/>
            </a:pPr>
            <a:r>
              <a:rPr lang="en-US" sz="3200" dirty="0"/>
              <a:t>Interpolating Spline</a:t>
            </a:r>
            <a:endParaRPr lang="en-US" sz="3200" dirty="0">
              <a:solidFill>
                <a:srgbClr val="765A00"/>
              </a:solidFill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en-US" sz="3200" dirty="0"/>
              <a:t>TLDR – use in code</a:t>
            </a:r>
          </a:p>
          <a:p>
            <a:pPr marL="514350" indent="-514350" algn="l">
              <a:buFont typeface="+mj-lt"/>
              <a:buAutoNum type="arabicPeriod"/>
            </a:pPr>
            <a:r>
              <a:rPr lang="en-US" sz="3200" dirty="0"/>
              <a:t>Solving problems with spline optimization - brainstorm session</a:t>
            </a:r>
          </a:p>
        </p:txBody>
      </p:sp>
    </p:spTree>
    <p:extLst>
      <p:ext uri="{BB962C8B-B14F-4D97-AF65-F5344CB8AC3E}">
        <p14:creationId xmlns:p14="http://schemas.microsoft.com/office/powerpoint/2010/main" val="15596571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07E663-55D5-1D5B-99D5-5491BFBBD8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2133" y="101601"/>
            <a:ext cx="7543800" cy="1329266"/>
          </a:xfrm>
        </p:spPr>
        <p:txBody>
          <a:bodyPr>
            <a:normAutofit fontScale="90000"/>
          </a:bodyPr>
          <a:lstStyle/>
          <a:p>
            <a:r>
              <a:rPr lang="en-US" sz="4400" dirty="0"/>
              <a:t>Approximating numerical solutions to differential equations</a:t>
            </a:r>
            <a:endParaRPr lang="en-IL" sz="4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2AB6D8BF-7554-609B-10D4-0F85318611AB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95250" y="1595437"/>
                <a:ext cx="8430683" cy="4610629"/>
              </a:xfrm>
            </p:spPr>
            <p:txBody>
              <a:bodyPr>
                <a:normAutofit/>
              </a:bodyPr>
              <a:lstStyle/>
              <a:p>
                <a:pPr marL="285750" indent="-285750" algn="l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2000" dirty="0"/>
                  <a:t> for differential operator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ℒ</m:t>
                    </m:r>
                  </m:oMath>
                </a14:m>
                <a:endParaRPr lang="en-US" sz="2000" b="0" dirty="0"/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p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nary>
                  </m:oMath>
                </a14:m>
                <a:r>
                  <a:rPr lang="en-US" sz="2000" dirty="0"/>
                  <a:t>     e.g.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p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</m:oMath>
                </a14:m>
                <a:endParaRPr lang="en-US" sz="2000" dirty="0"/>
              </a:p>
              <a:p>
                <a:pPr algn="l"/>
                <a:endParaRPr lang="en-US" sz="2000" dirty="0"/>
              </a:p>
              <a:p>
                <a:pPr algn="l"/>
                <a:r>
                  <a:rPr lang="en-US" sz="2800" b="1" dirty="0"/>
                  <a:t>When will we want to use B-Splines to solve this problem?</a:t>
                </a:r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We’re lazy</a:t>
                </a:r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The analytical solution is complex</a:t>
                </a:r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We don’t know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ℒ</m:t>
                    </m:r>
                  </m:oMath>
                </a14:m>
                <a:r>
                  <a:rPr lang="en-US" sz="2000" dirty="0"/>
                  <a:t> 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2000" dirty="0"/>
                  <a:t> ahead of time – they change on-the-fly</a:t>
                </a:r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Why this ODE solver? Runge-</a:t>
                </a:r>
                <a:r>
                  <a:rPr lang="en-US" sz="2000" dirty="0" err="1"/>
                  <a:t>kutta</a:t>
                </a:r>
                <a:r>
                  <a:rPr lang="en-US" sz="2000" dirty="0"/>
                  <a:t>, </a:t>
                </a:r>
                <a:r>
                  <a:rPr lang="en-US" sz="2000" dirty="0" err="1"/>
                  <a:t>euler</a:t>
                </a:r>
                <a:r>
                  <a:rPr lang="en-US" sz="2000" dirty="0"/>
                  <a:t>…</a:t>
                </a:r>
              </a:p>
              <a:p>
                <a:pPr marL="628650" lvl="1" indent="-285750" algn="l">
                  <a:buFont typeface="Arial" panose="020B0604020202020204" pitchFamily="34" charset="0"/>
                  <a:buChar char="•"/>
                </a:pPr>
                <a:r>
                  <a:rPr lang="en-US" sz="1800" dirty="0"/>
                  <a:t>We get a B-Spline! With all its inherent awesome properties</a:t>
                </a:r>
              </a:p>
              <a:p>
                <a:pPr marL="628650" lvl="1" indent="-285750" algn="l">
                  <a:buFont typeface="Arial" panose="020B0604020202020204" pitchFamily="34" charset="0"/>
                  <a:buChar char="•"/>
                </a:pPr>
                <a:r>
                  <a:rPr lang="en-US" sz="1700" dirty="0"/>
                  <a:t>We have partial observations of </a:t>
                </a:r>
                <a14:m>
                  <m:oMath xmlns:m="http://schemas.openxmlformats.org/officeDocument/2006/math">
                    <m:r>
                      <a:rPr lang="en-US" sz="1700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sz="17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7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700" b="0" i="1" smtClean="0">
                        <a:latin typeface="Cambria Math" panose="02040503050406030204" pitchFamily="18" charset="0"/>
                      </a:rPr>
                      <m:t>:    </m:t>
                    </m:r>
                    <m:sSubSup>
                      <m:sSubSupPr>
                        <m:ctrlPr>
                          <a:rPr lang="en-US" sz="17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17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700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  <m:d>
                              <m:dPr>
                                <m:ctrlPr>
                                  <a:rPr lang="en-US" sz="17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7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7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7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  <m:sub>
                        <m:r>
                          <a:rPr lang="en-US" sz="17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7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17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bSup>
                  </m:oMath>
                </a14:m>
                <a:endParaRPr lang="en-US" sz="1700" dirty="0"/>
              </a:p>
              <a:p>
                <a:pPr marL="628650" lvl="1" indent="-285750" algn="l">
                  <a:buFont typeface="Arial" panose="020B0604020202020204" pitchFamily="34" charset="0"/>
                  <a:buChar char="•"/>
                </a:pPr>
                <a:r>
                  <a:rPr lang="en-US" sz="1600" dirty="0"/>
                  <a:t>Can handle complex boundary conditions (won’t showcase)</a:t>
                </a:r>
                <a:endParaRPr lang="en-IL" sz="1600" dirty="0"/>
              </a:p>
            </p:txBody>
          </p:sp>
        </mc:Choice>
        <mc:Fallback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2AB6D8BF-7554-609B-10D4-0F85318611A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95250" y="1595437"/>
                <a:ext cx="8430683" cy="4610629"/>
              </a:xfrm>
              <a:blipFill>
                <a:blip r:embed="rId2"/>
                <a:stretch>
                  <a:fillRect l="-1518" t="-1852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24804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3C8DBECF-70BB-193E-CAB4-0272BD3571E9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541866" y="542925"/>
                <a:ext cx="7605437" cy="5905500"/>
              </a:xfrm>
            </p:spPr>
            <p:txBody>
              <a:bodyPr/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𝓛</m:t>
                      </m:r>
                      <m:d>
                        <m:d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𝒇</m:t>
                          </m:r>
                          <m:d>
                            <m:d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e>
                      </m:d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𝒈</m:t>
                      </m:r>
                      <m:d>
                        <m:d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</m:oMath>
                  </m:oMathPara>
                </a14:m>
                <a:endParaRPr lang="en-US" b="1" dirty="0"/>
              </a:p>
              <a:p>
                <a:pPr algn="l"/>
                <a:br>
                  <a:rPr lang="en-US" b="1" dirty="0"/>
                </a:br>
                <a:endParaRPr lang="en-US" b="1" dirty="0"/>
              </a:p>
              <a:p>
                <a:pPr marL="342900" indent="-342900" algn="l">
                  <a:buFont typeface="+mj-lt"/>
                  <a:buAutoNum type="arabicPeriod"/>
                </a:pPr>
                <a:r>
                  <a:rPr lang="en-US" dirty="0"/>
                  <a:t>Sample discrete set of N observations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:  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bSup>
                  </m:oMath>
                </a14:m>
                <a:r>
                  <a:rPr lang="en-US" dirty="0"/>
                  <a:t> (sample or use observations given)</a:t>
                </a:r>
              </a:p>
              <a:p>
                <a:pPr marL="342900" indent="-342900" algn="l">
                  <a:buFont typeface="+mj-lt"/>
                  <a:buAutoNum type="arabicPeriod"/>
                </a:pPr>
                <a:r>
                  <a:rPr lang="en-US" dirty="0"/>
                  <a:t>Obtain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equations: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  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</m:oMath>
                </a14:m>
                <a:endParaRPr lang="en-US" b="0" dirty="0"/>
              </a:p>
              <a:p>
                <a:pPr marL="342900" indent="-342900" algn="l">
                  <a:buFont typeface="+mj-lt"/>
                  <a:buAutoNum type="arabicPeriod"/>
                </a:pPr>
                <a:r>
                  <a:rPr lang="en-US" dirty="0"/>
                  <a:t>Rewrite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≈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nary>
                  </m:oMath>
                </a14:m>
                <a:r>
                  <a:rPr lang="en-US" b="0" dirty="0"/>
                  <a:t>. Reminder: we don’t knot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b="0" dirty="0"/>
                  <a:t> at this time</a:t>
                </a:r>
              </a:p>
              <a:p>
                <a:pPr marL="342900" indent="-342900" algn="l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nary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ℒ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</m:nary>
                  </m:oMath>
                </a14:m>
                <a:endParaRPr lang="en-US" b="0" dirty="0"/>
              </a:p>
              <a:p>
                <a:pPr marL="342900" indent="-342900" algn="l">
                  <a:buFont typeface="+mj-lt"/>
                  <a:buAutoNum type="arabicPeriod"/>
                </a:pPr>
                <a:r>
                  <a:rPr lang="en-US" dirty="0"/>
                  <a:t>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</m:oMath>
                </a14:m>
                <a:r>
                  <a:rPr lang="en-US" dirty="0"/>
                  <a:t> to obtain</a:t>
                </a:r>
                <a:br>
                  <a:rPr lang="en-US" dirty="0"/>
                </a:br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ba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ℒ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</m:nary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𝐴𝑐</m:t>
                    </m:r>
                  </m:oMath>
                </a14:m>
                <a:endParaRPr lang="en-US" dirty="0"/>
              </a:p>
              <a:p>
                <a:pPr marL="342900" indent="-342900" algn="l">
                  <a:buFont typeface="+mj-lt"/>
                  <a:buAutoNum type="arabicPeriod"/>
                </a:pPr>
                <a:r>
                  <a:rPr lang="en-US" dirty="0"/>
                  <a:t>Solve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dirty="0"/>
                  <a:t>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dirty="0"/>
                  <a:t>      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†</m:t>
                            </m:r>
                          </m:sup>
                        </m:sSup>
                      </m:e>
                    </m:d>
                  </m:oMath>
                </a14:m>
                <a:endParaRPr lang="en-US" dirty="0"/>
              </a:p>
              <a:p>
                <a:pPr marL="342900" indent="-342900" algn="l">
                  <a:buFont typeface="+mj-lt"/>
                  <a:buAutoNum type="arabicPeriod"/>
                </a:pPr>
                <a:r>
                  <a:rPr lang="en-US" dirty="0"/>
                  <a:t>Construct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dirty="0"/>
              </a:p>
              <a:p>
                <a:pPr algn="l"/>
                <a:br>
                  <a:rPr lang="en-US" dirty="0"/>
                </a:br>
                <a:r>
                  <a:rPr lang="en-US" dirty="0"/>
                  <a:t>Note: true for any spline, not just B-Spline</a:t>
                </a:r>
                <a:endParaRPr lang="en-IL" dirty="0"/>
              </a:p>
            </p:txBody>
          </p:sp>
        </mc:Choice>
        <mc:Fallback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3C8DBECF-70BB-193E-CAB4-0272BD3571E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541866" y="542925"/>
                <a:ext cx="7605437" cy="5905500"/>
              </a:xfrm>
              <a:blipFill>
                <a:blip r:embed="rId2"/>
                <a:stretch>
                  <a:fillRect l="-722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963071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A8072F-0092-9322-AC4B-4BDD06BB10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73667" y="296333"/>
            <a:ext cx="7543800" cy="821267"/>
          </a:xfrm>
        </p:spPr>
        <p:txBody>
          <a:bodyPr>
            <a:normAutofit/>
          </a:bodyPr>
          <a:lstStyle/>
          <a:p>
            <a:r>
              <a:rPr lang="en-US" dirty="0"/>
              <a:t>3. Path Planning with B-Splines</a:t>
            </a:r>
            <a:endParaRPr lang="en-IL" dirty="0"/>
          </a:p>
        </p:txBody>
      </p:sp>
      <p:pic>
        <p:nvPicPr>
          <p:cNvPr id="5" name="Picture 4" descr="A toy car on a map&#10;&#10;Description automatically generated">
            <a:extLst>
              <a:ext uri="{FF2B5EF4-FFF2-40B4-BE49-F238E27FC236}">
                <a16:creationId xmlns:a16="http://schemas.microsoft.com/office/drawing/2014/main" id="{7643D7E0-6C36-9079-6519-181036FC68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4466" y="1282171"/>
            <a:ext cx="4555067" cy="4555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4504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A0D85-868A-CF3D-FD0A-FBE95BE318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07379"/>
            <a:ext cx="6858000" cy="679005"/>
          </a:xfrm>
        </p:spPr>
        <p:txBody>
          <a:bodyPr>
            <a:normAutofit fontScale="90000"/>
          </a:bodyPr>
          <a:lstStyle/>
          <a:p>
            <a:r>
              <a:rPr lang="en-US" dirty="0"/>
              <a:t>Spline Locality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056C970-DDD8-3E28-CB16-6E6E3269A0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250" t="9582" r="9576" b="5200"/>
          <a:stretch/>
        </p:blipFill>
        <p:spPr>
          <a:xfrm>
            <a:off x="1757238" y="786384"/>
            <a:ext cx="5009322" cy="389614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1FA4410A-33F1-C421-E244-CE8A861D8818}"/>
              </a:ext>
            </a:extLst>
          </p:cNvPr>
          <p:cNvSpPr txBox="1">
            <a:spLocks/>
          </p:cNvSpPr>
          <p:nvPr/>
        </p:nvSpPr>
        <p:spPr>
          <a:xfrm>
            <a:off x="247911" y="4664599"/>
            <a:ext cx="7657673" cy="13306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F05826"/>
              </a:buClr>
              <a:buFont typeface="Arial" panose="020B0604020202020204" pitchFamily="34" charset="0"/>
              <a:buNone/>
              <a:defRPr sz="1800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05826"/>
              </a:buClr>
              <a:buFont typeface="Arial" panose="020B0604020202020204" pitchFamily="34" charset="0"/>
              <a:buNone/>
              <a:defRPr sz="1500" kern="1200">
                <a:solidFill>
                  <a:sysClr val="windowText" lastClr="000000"/>
                </a:solidFill>
                <a:latin typeface="Poppins" pitchFamily="2" charset="77"/>
                <a:ea typeface="+mn-ea"/>
                <a:cs typeface="Poppins" pitchFamily="2" charset="77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05826"/>
              </a:buClr>
              <a:buFont typeface="Arial" panose="020B0604020202020204" pitchFamily="34" charset="0"/>
              <a:buNone/>
              <a:defRPr sz="1350" b="1" kern="1200">
                <a:solidFill>
                  <a:sysClr val="windowText" lastClr="000000"/>
                </a:solidFill>
                <a:latin typeface="Montserrat Light" pitchFamily="2" charset="77"/>
                <a:ea typeface="+mn-ea"/>
                <a:cs typeface="Poppins" pitchFamily="2" charset="77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05826"/>
              </a:buClr>
              <a:buFont typeface="Arial" panose="020B0604020202020204" pitchFamily="34" charset="0"/>
              <a:buNone/>
              <a:defRPr sz="1200" kern="1200">
                <a:solidFill>
                  <a:sysClr val="windowText" lastClr="000000"/>
                </a:solidFill>
                <a:latin typeface="Montserrat Light" pitchFamily="2" charset="77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05826"/>
              </a:buClr>
              <a:buFont typeface="Arial" panose="020B0604020202020204" pitchFamily="34" charset="0"/>
              <a:buNone/>
              <a:defRPr sz="1200" i="0" kern="1200">
                <a:solidFill>
                  <a:srgbClr val="EA590C"/>
                </a:solidFill>
                <a:latin typeface="Nasalization Rg" panose="020B0604020202020204" pitchFamily="34" charset="0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/>
              <a:t>Each control points affects a local section of the curve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/>
              <a:t>Can intuitively think of the control points as ‘magnets’ for the curve – pulling the curve towards the point in a local manner</a:t>
            </a:r>
          </a:p>
        </p:txBody>
      </p:sp>
    </p:spTree>
    <p:extLst>
      <p:ext uri="{BB962C8B-B14F-4D97-AF65-F5344CB8AC3E}">
        <p14:creationId xmlns:p14="http://schemas.microsoft.com/office/powerpoint/2010/main" val="34607040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F72B6CB0-912C-9014-C074-2F60A0598C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8825" y="1462088"/>
            <a:ext cx="5086350" cy="3933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9956EE99-7CA8-2B2C-39FF-0BCB10E2D1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8825" y="1462087"/>
            <a:ext cx="5086350" cy="3933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FA91ED51-5F9E-F953-51F8-FD157D559A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8825" y="1462087"/>
            <a:ext cx="5086350" cy="3933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409BC916-2430-A018-D1DF-7C74F4C40D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8825" y="1462087"/>
            <a:ext cx="5086350" cy="3933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A59F2B71-FDDB-D07F-2504-098E2C30B2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8825" y="1462086"/>
            <a:ext cx="5086350" cy="3933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>
            <a:extLst>
              <a:ext uri="{FF2B5EF4-FFF2-40B4-BE49-F238E27FC236}">
                <a16:creationId xmlns:a16="http://schemas.microsoft.com/office/drawing/2014/main" id="{9A2CC2C1-716F-7FC6-15D5-C36EF54C85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8825" y="1462085"/>
            <a:ext cx="5086350" cy="3933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>
            <a:extLst>
              <a:ext uri="{FF2B5EF4-FFF2-40B4-BE49-F238E27FC236}">
                <a16:creationId xmlns:a16="http://schemas.microsoft.com/office/drawing/2014/main" id="{A586B73A-0B26-8E4B-7AC9-7AB0B80B6F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8825" y="1462084"/>
            <a:ext cx="5086350" cy="3933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>
            <a:extLst>
              <a:ext uri="{FF2B5EF4-FFF2-40B4-BE49-F238E27FC236}">
                <a16:creationId xmlns:a16="http://schemas.microsoft.com/office/drawing/2014/main" id="{A5F22C7B-222D-C23F-303C-A3B231B142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8825" y="1462083"/>
            <a:ext cx="5086350" cy="3933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1E5495-8F16-1877-BA3A-03DED291BD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9876" y="226648"/>
            <a:ext cx="6858000" cy="679005"/>
          </a:xfrm>
        </p:spPr>
        <p:txBody>
          <a:bodyPr>
            <a:normAutofit fontScale="90000"/>
          </a:bodyPr>
          <a:lstStyle/>
          <a:p>
            <a:r>
              <a:rPr lang="en-US" dirty="0"/>
              <a:t>Convex Hull Property</a:t>
            </a:r>
          </a:p>
        </p:txBody>
      </p:sp>
    </p:spTree>
    <p:extLst>
      <p:ext uri="{BB962C8B-B14F-4D97-AF65-F5344CB8AC3E}">
        <p14:creationId xmlns:p14="http://schemas.microsoft.com/office/powerpoint/2010/main" val="1366287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8EA849-EB80-051D-787D-1867EAC4C0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6344" y="360516"/>
            <a:ext cx="7598664" cy="743013"/>
          </a:xfrm>
        </p:spPr>
        <p:txBody>
          <a:bodyPr/>
          <a:lstStyle/>
          <a:p>
            <a:r>
              <a:rPr lang="en-US" dirty="0"/>
              <a:t>B Splines for motion planning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79ACD3-33F5-3DDC-C455-94B2E7ABD1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9456" y="1179576"/>
            <a:ext cx="5053725" cy="4943076"/>
          </a:xfrm>
        </p:spPr>
        <p:txBody>
          <a:bodyPr>
            <a:norm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400" dirty="0"/>
              <a:t>Locality property can be used for fixing local problems</a:t>
            </a:r>
          </a:p>
          <a:p>
            <a:pPr marL="628650" lvl="1" indent="-285750" algn="l">
              <a:buFont typeface="Arial" panose="020B0604020202020204" pitchFamily="34" charset="0"/>
              <a:buChar char="•"/>
            </a:pPr>
            <a:r>
              <a:rPr lang="en-US" sz="1800" dirty="0"/>
              <a:t>Obstacle avoidance</a:t>
            </a:r>
          </a:p>
          <a:p>
            <a:pPr marL="628650" lvl="1" indent="-285750" algn="l">
              <a:buFont typeface="Arial" panose="020B0604020202020204" pitchFamily="34" charset="0"/>
              <a:buChar char="•"/>
            </a:pPr>
            <a:r>
              <a:rPr lang="en-US" sz="1800" dirty="0"/>
              <a:t>Curvature</a:t>
            </a:r>
            <a:endParaRPr lang="en-US" sz="24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400" dirty="0"/>
              <a:t>Convex Hull property can be used to ensure collision detection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400" dirty="0"/>
              <a:t>Compact representation for reuse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400" dirty="0"/>
              <a:t>Smoothness guarantees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400" dirty="0"/>
              <a:t>Samples of derivatives are easy to compute (used to calculate curvature)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400" dirty="0"/>
              <a:t>Easy to impose conditions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21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B47E26-4443-B18B-9540-ED725EC513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347" t="4359"/>
          <a:stretch/>
        </p:blipFill>
        <p:spPr>
          <a:xfrm>
            <a:off x="5273181" y="1044259"/>
            <a:ext cx="3295048" cy="253862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8EAD84D-D93F-5491-3297-42BFCC9E77EF}"/>
              </a:ext>
            </a:extLst>
          </p:cNvPr>
          <p:cNvSpPr txBox="1"/>
          <p:nvPr/>
        </p:nvSpPr>
        <p:spPr>
          <a:xfrm>
            <a:off x="5715000" y="3486439"/>
            <a:ext cx="21732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dirty="0"/>
              <a:t>Image from Planning Smooth Paths among Obstacles using Minimum Curvature Variation B-splines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CF60AA6-3F0F-997C-25D8-DFD618530D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250" t="9582" r="9576" b="5200"/>
          <a:stretch/>
        </p:blipFill>
        <p:spPr>
          <a:xfrm>
            <a:off x="5148905" y="3757913"/>
            <a:ext cx="3040379" cy="2364739"/>
          </a:xfrm>
          <a:prstGeom prst="rect">
            <a:avLst/>
          </a:prstGeom>
        </p:spPr>
      </p:pic>
      <p:pic>
        <p:nvPicPr>
          <p:cNvPr id="1026" name="Picture 2" descr="vintage car 1193929 PNG">
            <a:extLst>
              <a:ext uri="{FF2B5EF4-FFF2-40B4-BE49-F238E27FC236}">
                <a16:creationId xmlns:a16="http://schemas.microsoft.com/office/drawing/2014/main" id="{73DCE047-21A1-C110-768E-0918E1D8AA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4134875"/>
            <a:ext cx="512064" cy="225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71082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74726F-1EEC-194E-6C83-BE58428A25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68680" y="98235"/>
            <a:ext cx="6858000" cy="935037"/>
          </a:xfrm>
        </p:spPr>
        <p:txBody>
          <a:bodyPr/>
          <a:lstStyle/>
          <a:p>
            <a:r>
              <a:rPr lang="en-US" dirty="0"/>
              <a:t>B Spline Approximation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2876DFF-2F41-98EA-52C5-16F3C5D336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674" y="2638955"/>
            <a:ext cx="4071050" cy="3148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7D711D0F-219A-0A3B-E233-9CC1E3FE0D95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457200" y="1044067"/>
                <a:ext cx="8007350" cy="1737234"/>
              </a:xfrm>
            </p:spPr>
            <p:txBody>
              <a:bodyPr>
                <a:normAutofit/>
              </a:bodyPr>
              <a:lstStyle/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Use data points as control points:</a:t>
                </a:r>
              </a:p>
              <a:p>
                <a:pPr algn="l"/>
                <a:r>
                  <a:rPr lang="en-US" sz="2000" dirty="0"/>
                  <a:t>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c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</m:oMath>
                </a14:m>
                <a:r>
                  <a:rPr lang="en-US" sz="2000" b="0" i="0" dirty="0">
                    <a:latin typeface="+mj-lt"/>
                  </a:rPr>
                  <a:t> to be the data points and construct spline</a:t>
                </a:r>
              </a:p>
              <a:p>
                <a:pPr algn="l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sz="2000" i="0" dirty="0">
                  <a:latin typeface="+mj-lt"/>
                </a:endParaRPr>
              </a:p>
            </p:txBody>
          </p:sp>
        </mc:Choice>
        <mc:Fallback xmlns="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7D711D0F-219A-0A3B-E233-9CC1E3FE0D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457200" y="1044067"/>
                <a:ext cx="8007350" cy="1737234"/>
              </a:xfrm>
              <a:blipFill>
                <a:blip r:embed="rId3"/>
                <a:stretch>
                  <a:fillRect l="-761" t="-3509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6">
            <a:extLst>
              <a:ext uri="{FF2B5EF4-FFF2-40B4-BE49-F238E27FC236}">
                <a16:creationId xmlns:a16="http://schemas.microsoft.com/office/drawing/2014/main" id="{27425103-C7F3-64A4-3E80-9B6C971A9F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6572" y="3174838"/>
            <a:ext cx="3720110" cy="2786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F61DC3DA-CFEF-A9FB-F6DC-8F3A2CCAE86C}"/>
              </a:ext>
            </a:extLst>
          </p:cNvPr>
          <p:cNvSpPr txBox="1">
            <a:spLocks/>
          </p:cNvSpPr>
          <p:nvPr/>
        </p:nvSpPr>
        <p:spPr>
          <a:xfrm>
            <a:off x="4416148" y="2384793"/>
            <a:ext cx="4221734" cy="13569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F05826"/>
              </a:buClr>
              <a:buFont typeface="Arial" panose="020B0604020202020204" pitchFamily="34" charset="0"/>
              <a:buNone/>
              <a:defRPr sz="1800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05826"/>
              </a:buClr>
              <a:buFont typeface="Arial" panose="020B0604020202020204" pitchFamily="34" charset="0"/>
              <a:buNone/>
              <a:defRPr sz="1500" kern="1200">
                <a:solidFill>
                  <a:sysClr val="windowText" lastClr="000000"/>
                </a:solidFill>
                <a:latin typeface="Poppins" pitchFamily="2" charset="77"/>
                <a:ea typeface="+mn-ea"/>
                <a:cs typeface="Poppins" pitchFamily="2" charset="77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05826"/>
              </a:buClr>
              <a:buFont typeface="Arial" panose="020B0604020202020204" pitchFamily="34" charset="0"/>
              <a:buNone/>
              <a:defRPr sz="1350" b="1" kern="1200">
                <a:solidFill>
                  <a:sysClr val="windowText" lastClr="000000"/>
                </a:solidFill>
                <a:latin typeface="Montserrat Light" pitchFamily="2" charset="77"/>
                <a:ea typeface="+mn-ea"/>
                <a:cs typeface="Poppins" pitchFamily="2" charset="77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05826"/>
              </a:buClr>
              <a:buFont typeface="Arial" panose="020B0604020202020204" pitchFamily="34" charset="0"/>
              <a:buNone/>
              <a:defRPr sz="1200" kern="1200">
                <a:solidFill>
                  <a:sysClr val="windowText" lastClr="000000"/>
                </a:solidFill>
                <a:latin typeface="Montserrat Light" pitchFamily="2" charset="77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05826"/>
              </a:buClr>
              <a:buFont typeface="Arial" panose="020B0604020202020204" pitchFamily="34" charset="0"/>
              <a:buNone/>
              <a:defRPr sz="1200" i="0" kern="1200">
                <a:solidFill>
                  <a:srgbClr val="EA590C"/>
                </a:solidFill>
                <a:latin typeface="Nasalization Rg" panose="020B0604020202020204" pitchFamily="34" charset="0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000" dirty="0"/>
              <a:t>Controls act as ‘magnets’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000" dirty="0"/>
              <a:t>Can be seen through basis functions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5C6AD33-3A6E-EA8E-5429-B03BB994EE19}"/>
              </a:ext>
            </a:extLst>
          </p:cNvPr>
          <p:cNvSpPr/>
          <p:nvPr/>
        </p:nvSpPr>
        <p:spPr>
          <a:xfrm>
            <a:off x="4452724" y="2384793"/>
            <a:ext cx="4087352" cy="362116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0527882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6" name="Picture 8">
            <a:extLst>
              <a:ext uri="{FF2B5EF4-FFF2-40B4-BE49-F238E27FC236}">
                <a16:creationId xmlns:a16="http://schemas.microsoft.com/office/drawing/2014/main" id="{0496AF66-83AB-BC35-B981-4FA6FD4789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9908" y="2596943"/>
            <a:ext cx="5257800" cy="3933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849C5B54-B876-FB95-2822-FB0597BC33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9908" y="2596941"/>
            <a:ext cx="5257800" cy="3933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AE9213-8388-D676-B8AB-B25C4CC960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327232"/>
            <a:ext cx="6858000" cy="873415"/>
          </a:xfrm>
        </p:spPr>
        <p:txBody>
          <a:bodyPr>
            <a:normAutofit fontScale="90000"/>
          </a:bodyPr>
          <a:lstStyle/>
          <a:p>
            <a:r>
              <a:rPr lang="en-US" dirty="0"/>
              <a:t>B Splines are awesome! But…?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3BF1A7-BDE5-F1E2-4929-98BAF2AA20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3711" y="1200647"/>
            <a:ext cx="8126233" cy="3427012"/>
          </a:xfrm>
        </p:spPr>
        <p:txBody>
          <a:bodyPr/>
          <a:lstStyle/>
          <a:p>
            <a:pPr algn="l"/>
            <a:r>
              <a:rPr lang="en-US" b="1" dirty="0"/>
              <a:t>Nice properties that make them suitable for path planning, But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We may want it to interpolate better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We want to control smoothness without </a:t>
            </a:r>
            <a:r>
              <a:rPr lang="en-US" dirty="0" err="1"/>
              <a:t>downsampling</a:t>
            </a: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We want to enforce constraints (later)</a:t>
            </a: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3C9F79BB-419B-63D6-F726-2AB4B6C9B8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9908" y="2596942"/>
            <a:ext cx="5257800" cy="3933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C56A2CAC-5463-39FA-58BA-C374C388072E}"/>
              </a:ext>
            </a:extLst>
          </p:cNvPr>
          <p:cNvSpPr txBox="1">
            <a:spLocks/>
          </p:cNvSpPr>
          <p:nvPr/>
        </p:nvSpPr>
        <p:spPr>
          <a:xfrm>
            <a:off x="3067547" y="3636445"/>
            <a:ext cx="2456953" cy="6155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F05826"/>
              </a:buClr>
              <a:buFont typeface="Arial" panose="020B0604020202020204" pitchFamily="34" charset="0"/>
              <a:buNone/>
              <a:defRPr sz="1800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05826"/>
              </a:buClr>
              <a:buFont typeface="Arial" panose="020B0604020202020204" pitchFamily="34" charset="0"/>
              <a:buNone/>
              <a:defRPr sz="1500" kern="1200">
                <a:solidFill>
                  <a:sysClr val="windowText" lastClr="000000"/>
                </a:solidFill>
                <a:latin typeface="Poppins" pitchFamily="2" charset="77"/>
                <a:ea typeface="+mn-ea"/>
                <a:cs typeface="Poppins" pitchFamily="2" charset="77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05826"/>
              </a:buClr>
              <a:buFont typeface="Arial" panose="020B0604020202020204" pitchFamily="34" charset="0"/>
              <a:buNone/>
              <a:defRPr sz="1350" b="1" kern="1200">
                <a:solidFill>
                  <a:sysClr val="windowText" lastClr="000000"/>
                </a:solidFill>
                <a:latin typeface="Montserrat Light" pitchFamily="2" charset="77"/>
                <a:ea typeface="+mn-ea"/>
                <a:cs typeface="Poppins" pitchFamily="2" charset="77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05826"/>
              </a:buClr>
              <a:buFont typeface="Arial" panose="020B0604020202020204" pitchFamily="34" charset="0"/>
              <a:buNone/>
              <a:defRPr sz="1200" kern="1200">
                <a:solidFill>
                  <a:sysClr val="windowText" lastClr="000000"/>
                </a:solidFill>
                <a:latin typeface="Montserrat Light" pitchFamily="2" charset="77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05826"/>
              </a:buClr>
              <a:buFont typeface="Arial" panose="020B0604020202020204" pitchFamily="34" charset="0"/>
              <a:buNone/>
              <a:defRPr sz="1200" i="0" kern="1200">
                <a:solidFill>
                  <a:srgbClr val="EA590C"/>
                </a:solidFill>
                <a:latin typeface="Nasalization Rg" panose="020B0604020202020204" pitchFamily="34" charset="0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1" dirty="0"/>
              <a:t>Approximating Curve</a:t>
            </a:r>
            <a:endParaRPr lang="en-US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532CE756-E9C8-CA4C-18C7-DEA72BD9B0B6}"/>
              </a:ext>
            </a:extLst>
          </p:cNvPr>
          <p:cNvSpPr txBox="1">
            <a:spLocks/>
          </p:cNvSpPr>
          <p:nvPr/>
        </p:nvSpPr>
        <p:spPr>
          <a:xfrm>
            <a:off x="2950331" y="4012144"/>
            <a:ext cx="2456953" cy="6155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F05826"/>
              </a:buClr>
              <a:buFont typeface="Arial" panose="020B0604020202020204" pitchFamily="34" charset="0"/>
              <a:buNone/>
              <a:defRPr sz="1800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05826"/>
              </a:buClr>
              <a:buFont typeface="Arial" panose="020B0604020202020204" pitchFamily="34" charset="0"/>
              <a:buNone/>
              <a:defRPr sz="1500" kern="1200">
                <a:solidFill>
                  <a:sysClr val="windowText" lastClr="000000"/>
                </a:solidFill>
                <a:latin typeface="Poppins" pitchFamily="2" charset="77"/>
                <a:ea typeface="+mn-ea"/>
                <a:cs typeface="Poppins" pitchFamily="2" charset="77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05826"/>
              </a:buClr>
              <a:buFont typeface="Arial" panose="020B0604020202020204" pitchFamily="34" charset="0"/>
              <a:buNone/>
              <a:defRPr sz="1350" b="1" kern="1200">
                <a:solidFill>
                  <a:sysClr val="windowText" lastClr="000000"/>
                </a:solidFill>
                <a:latin typeface="Montserrat Light" pitchFamily="2" charset="77"/>
                <a:ea typeface="+mn-ea"/>
                <a:cs typeface="Poppins" pitchFamily="2" charset="77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05826"/>
              </a:buClr>
              <a:buFont typeface="Arial" panose="020B0604020202020204" pitchFamily="34" charset="0"/>
              <a:buNone/>
              <a:defRPr sz="1200" kern="1200">
                <a:solidFill>
                  <a:sysClr val="windowText" lastClr="000000"/>
                </a:solidFill>
                <a:latin typeface="Montserrat Light" pitchFamily="2" charset="77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05826"/>
              </a:buClr>
              <a:buFont typeface="Arial" panose="020B0604020202020204" pitchFamily="34" charset="0"/>
              <a:buNone/>
              <a:defRPr sz="1200" i="0" kern="1200">
                <a:solidFill>
                  <a:srgbClr val="EA590C"/>
                </a:solidFill>
                <a:latin typeface="Nasalization Rg" panose="020B0604020202020204" pitchFamily="34" charset="0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1" dirty="0"/>
              <a:t>New Awesome Curve?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7620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549A01-E858-F012-C3D4-0769E9A6E2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5508" y="154878"/>
            <a:ext cx="7872984" cy="1728786"/>
          </a:xfrm>
        </p:spPr>
        <p:txBody>
          <a:bodyPr>
            <a:normAutofit fontScale="90000"/>
          </a:bodyPr>
          <a:lstStyle/>
          <a:p>
            <a:r>
              <a:rPr lang="en-US" sz="4800" dirty="0"/>
              <a:t>4. Interpolating Spline</a:t>
            </a:r>
            <a:br>
              <a:rPr lang="en-US" sz="4800" dirty="0"/>
            </a:br>
            <a:r>
              <a:rPr lang="en-US" sz="4800" dirty="0"/>
              <a:t> - Curve fitting with B-Spline</a:t>
            </a:r>
            <a:br>
              <a:rPr lang="en-US" sz="4800" dirty="0"/>
            </a:br>
            <a:endParaRPr lang="en-IL" dirty="0"/>
          </a:p>
        </p:txBody>
      </p:sp>
      <p:pic>
        <p:nvPicPr>
          <p:cNvPr id="4" name="Picture 3" descr="A cartoon car with a graduation cap and a pencil in front of a chalkboard&#10;&#10;Description automatically generated">
            <a:extLst>
              <a:ext uri="{FF2B5EF4-FFF2-40B4-BE49-F238E27FC236}">
                <a16:creationId xmlns:a16="http://schemas.microsoft.com/office/drawing/2014/main" id="{F8975FC2-E666-B096-C810-6D565C5A96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8024" y="1563624"/>
            <a:ext cx="4187952" cy="418795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0352709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74726F-1EEC-194E-6C83-BE58428A25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68680" y="98235"/>
            <a:ext cx="6858000" cy="935037"/>
          </a:xfrm>
        </p:spPr>
        <p:txBody>
          <a:bodyPr/>
          <a:lstStyle/>
          <a:p>
            <a:r>
              <a:rPr lang="en-US" dirty="0"/>
              <a:t>B Spline Interpolation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711D0F-219A-0A3B-E233-9CC1E3FE0D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200" y="1044066"/>
            <a:ext cx="8007350" cy="1501014"/>
          </a:xfrm>
        </p:spPr>
        <p:txBody>
          <a:bodyPr>
            <a:norm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000" dirty="0"/>
              <a:t>Instead of using data points as control points, find them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000" dirty="0"/>
              <a:t>Optimization problem: find control points </a:t>
            </a:r>
            <a:r>
              <a:rPr lang="en-US" sz="2000" dirty="0" err="1"/>
              <a:t>s.t.</a:t>
            </a:r>
            <a:r>
              <a:rPr lang="en-US" sz="2000" dirty="0"/>
              <a:t> resulting spline:</a:t>
            </a:r>
          </a:p>
          <a:p>
            <a:pPr marL="628650" lvl="1" indent="-285750" algn="l">
              <a:buFont typeface="Arial" panose="020B0604020202020204" pitchFamily="34" charset="0"/>
              <a:buChar char="•"/>
            </a:pPr>
            <a:r>
              <a:rPr lang="en-US" sz="1700" dirty="0"/>
              <a:t>interpolates data</a:t>
            </a:r>
          </a:p>
          <a:p>
            <a:pPr marL="628650" lvl="1" indent="-285750" algn="l">
              <a:buFont typeface="Arial" panose="020B0604020202020204" pitchFamily="34" charset="0"/>
              <a:buChar char="•"/>
            </a:pPr>
            <a:r>
              <a:rPr lang="en-US" sz="1700" dirty="0"/>
              <a:t>and </a:t>
            </a:r>
            <a:r>
              <a:rPr lang="en-US" sz="1700" dirty="0" err="1"/>
              <a:t>smoothes</a:t>
            </a:r>
            <a:r>
              <a:rPr lang="en-US" sz="1700" dirty="0"/>
              <a:t> it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2A78D831-7E42-1E7D-592E-C90DC187F3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9627" y="2398816"/>
            <a:ext cx="4722495" cy="3652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17253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549A01-E858-F012-C3D4-0769E9A6E2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5508" y="447486"/>
            <a:ext cx="7872984" cy="1380744"/>
          </a:xfrm>
        </p:spPr>
        <p:txBody>
          <a:bodyPr>
            <a:normAutofit fontScale="90000"/>
          </a:bodyPr>
          <a:lstStyle/>
          <a:p>
            <a:r>
              <a:rPr lang="en-US" sz="4800" dirty="0"/>
              <a:t>1. B Splines – math introduction</a:t>
            </a:r>
            <a:br>
              <a:rPr lang="en-US" sz="4800" dirty="0"/>
            </a:br>
            <a:endParaRPr lang="en-IL" dirty="0"/>
          </a:p>
        </p:txBody>
      </p:sp>
      <p:pic>
        <p:nvPicPr>
          <p:cNvPr id="8" name="Picture 7" descr="A car on the ground with drawings&#10;&#10;Description automatically generated">
            <a:extLst>
              <a:ext uri="{FF2B5EF4-FFF2-40B4-BE49-F238E27FC236}">
                <a16:creationId xmlns:a16="http://schemas.microsoft.com/office/drawing/2014/main" id="{79C02DF8-6FF9-D584-4660-98490D5E20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5436" y="1609344"/>
            <a:ext cx="4453128" cy="445312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8209472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3B4AA-E35B-3AAE-F61F-1739F31951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80975"/>
            <a:ext cx="6858000" cy="800100"/>
          </a:xfrm>
        </p:spPr>
        <p:txBody>
          <a:bodyPr/>
          <a:lstStyle/>
          <a:p>
            <a:r>
              <a:rPr lang="en-US" dirty="0"/>
              <a:t>Finding Controls + Knots?</a:t>
            </a:r>
            <a:endParaRPr lang="en-IL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1C414C-D747-C484-2429-141E4CD7C6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8056" y="1088136"/>
            <a:ext cx="7955280" cy="5184648"/>
          </a:xfrm>
        </p:spPr>
        <p:txBody>
          <a:bodyPr>
            <a:norm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3200" dirty="0"/>
              <a:t>Considered intractable problem - </a:t>
            </a:r>
            <a:r>
              <a:rPr lang="en-US" sz="3200" b="0" i="0" dirty="0">
                <a:solidFill>
                  <a:srgbClr val="040C28"/>
                </a:solidFill>
                <a:effectLst/>
                <a:latin typeface="Google Sans"/>
              </a:rPr>
              <a:t>problems for which there exist no efficient algorithms to solve them.</a:t>
            </a:r>
            <a:endParaRPr lang="en-US" sz="32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3200" dirty="0"/>
              <a:t>In theory, iterative refinement is possible:</a:t>
            </a:r>
          </a:p>
          <a:p>
            <a:pPr marL="628650" lvl="1" indent="-285750" algn="l">
              <a:buFont typeface="Arial" panose="020B0604020202020204" pitchFamily="34" charset="0"/>
              <a:buChar char="•"/>
            </a:pPr>
            <a:r>
              <a:rPr lang="en-US" sz="2400" dirty="0"/>
              <a:t>Start with some knot vector</a:t>
            </a:r>
          </a:p>
          <a:p>
            <a:pPr marL="628650" lvl="1" indent="-285750" algn="l">
              <a:buFont typeface="Arial" panose="020B0604020202020204" pitchFamily="34" charset="0"/>
              <a:buChar char="•"/>
            </a:pPr>
            <a:r>
              <a:rPr lang="en-US" sz="2400" dirty="0"/>
              <a:t>Find optimal control points</a:t>
            </a:r>
          </a:p>
          <a:p>
            <a:pPr marL="628650" lvl="1" indent="-285750" algn="l">
              <a:buFont typeface="Arial" panose="020B0604020202020204" pitchFamily="34" charset="0"/>
              <a:buChar char="•"/>
            </a:pPr>
            <a:r>
              <a:rPr lang="en-US" sz="2400" dirty="0"/>
              <a:t>Fix controls, find knot vector</a:t>
            </a:r>
          </a:p>
          <a:p>
            <a:pPr marL="628650" lvl="1" indent="-285750" algn="l">
              <a:buFont typeface="Arial" panose="020B0604020202020204" pitchFamily="34" charset="0"/>
              <a:buChar char="•"/>
            </a:pPr>
            <a:r>
              <a:rPr lang="en-US" sz="2400" dirty="0"/>
              <a:t>Repeat until convergence</a:t>
            </a:r>
          </a:p>
          <a:p>
            <a:pPr marL="628650" lvl="1" indent="-285750" algn="l">
              <a:buFont typeface="Arial" panose="020B0604020202020204" pitchFamily="34" charset="0"/>
              <a:buChar char="•"/>
            </a:pPr>
            <a:r>
              <a:rPr lang="en-US" sz="2400" dirty="0"/>
              <a:t>This is computationally expensive, and </a:t>
            </a:r>
            <a:r>
              <a:rPr lang="en-US" sz="2400" b="1" dirty="0"/>
              <a:t>still </a:t>
            </a:r>
            <a:r>
              <a:rPr lang="en-US" sz="2400" dirty="0"/>
              <a:t>doesn’t guarantee optimality!</a:t>
            </a:r>
          </a:p>
        </p:txBody>
      </p:sp>
    </p:spTree>
    <p:extLst>
      <p:ext uri="{BB962C8B-B14F-4D97-AF65-F5344CB8AC3E}">
        <p14:creationId xmlns:p14="http://schemas.microsoft.com/office/powerpoint/2010/main" val="6337781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61EEC5-165D-75C0-FDF3-D8EF4D8DEF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"/>
            <a:ext cx="6858000" cy="704849"/>
          </a:xfrm>
        </p:spPr>
        <p:txBody>
          <a:bodyPr>
            <a:normAutofit fontScale="90000"/>
          </a:bodyPr>
          <a:lstStyle/>
          <a:p>
            <a:r>
              <a:rPr lang="en-US" dirty="0"/>
              <a:t>Criteria</a:t>
            </a:r>
            <a:endParaRPr lang="en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517DFDFD-295E-69C0-4587-C59D4E8391AB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413886" y="997886"/>
                <a:ext cx="8019288" cy="5687822"/>
              </a:xfrm>
            </p:spPr>
            <p:txBody>
              <a:bodyPr>
                <a:normAutofit/>
              </a:bodyPr>
              <a:lstStyle/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We’ll discuss 1D splines to define the criteria, generalize to 2D later.</a:t>
                </a:r>
              </a:p>
              <a:p>
                <a:pPr algn="l"/>
                <a:r>
                  <a:rPr lang="en-US" dirty="0"/>
                  <a:t>Approximate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dirty="0"/>
              </a:p>
              <a:p>
                <a:pPr algn="l"/>
                <a:endParaRPr lang="en-US" dirty="0"/>
              </a:p>
              <a:p>
                <a:pPr algn="l"/>
                <a:endParaRPr lang="en-US" dirty="0"/>
              </a:p>
              <a:p>
                <a:pPr algn="l"/>
                <a:endParaRPr lang="en-US" dirty="0"/>
              </a:p>
              <a:p>
                <a:pPr algn="l"/>
                <a:endParaRPr lang="en-US" dirty="0"/>
              </a:p>
              <a:p>
                <a:pPr algn="l"/>
                <a:endParaRPr lang="en-US" dirty="0"/>
              </a:p>
              <a:p>
                <a:pPr algn="l"/>
                <a:endParaRPr lang="en-US" dirty="0"/>
              </a:p>
              <a:p>
                <a:pPr algn="l"/>
                <a:endParaRPr lang="en-US" dirty="0"/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We want to find a curve that minimizes</a:t>
                </a:r>
              </a:p>
              <a:p>
                <a:pPr marL="628650" lvl="1" indent="-28575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Fidelity/proximity (MSE)</a:t>
                </a:r>
              </a:p>
              <a:p>
                <a:pPr lvl="1"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  <a:p>
                <a:pPr marL="628650" lvl="1" indent="-28575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Smoothness</a:t>
                </a:r>
              </a:p>
              <a:p>
                <a:pPr marL="628650" lvl="1" indent="-28575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Possibly impose certain constraints (later)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517DFDFD-295E-69C0-4587-C59D4E8391A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413886" y="997886"/>
                <a:ext cx="8019288" cy="5687822"/>
              </a:xfrm>
              <a:blipFill>
                <a:blip r:embed="rId2"/>
                <a:stretch>
                  <a:fillRect l="-684" t="-1072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8" name="Picture 4">
            <a:extLst>
              <a:ext uri="{FF2B5EF4-FFF2-40B4-BE49-F238E27FC236}">
                <a16:creationId xmlns:a16="http://schemas.microsoft.com/office/drawing/2014/main" id="{88F7AFEF-9BA6-357D-5406-E7E846F646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5455" y="1626361"/>
            <a:ext cx="3438430" cy="2558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92524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41A06CF-F2B1-50E9-B13F-41D9E8D31090}"/>
                  </a:ext>
                </a:extLst>
              </p:cNvPr>
              <p:cNvSpPr>
                <a:spLocks noGrp="1"/>
              </p:cNvSpPr>
              <p:nvPr>
                <p:ph type="ctrTitle"/>
              </p:nvPr>
            </p:nvSpPr>
            <p:spPr>
              <a:xfrm>
                <a:off x="1143000" y="390843"/>
                <a:ext cx="6858000" cy="871029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Basis Sample Matrix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endParaRPr lang="en-IL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41A06CF-F2B1-50E9-B13F-41D9E8D310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ctrTitle"/>
              </p:nvPr>
            </p:nvSpPr>
            <p:spPr>
              <a:xfrm>
                <a:off x="1143000" y="390843"/>
                <a:ext cx="6858000" cy="871029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3DD48755-5986-BC01-66E2-8DA61FEA8FEC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502920" y="1399032"/>
                <a:ext cx="7900416" cy="4782312"/>
              </a:xfrm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nary>
                                    <m:naryPr>
                                      <m:chr m:val="∑"/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=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𝐵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  <m:r>
                                                <a:rPr lang="en-US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e>
                                          </m:d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𝑚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nary>
                                </m:e>
                              </m:d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nary>
                                    <m:naryPr>
                                      <m:chr m:val="∑"/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=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𝐵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nary>
                                </m:e>
                              </m:d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=</m:t>
                          </m:r>
                        </m:e>
                      </m:nary>
                      <m:nary>
                        <m:naryPr>
                          <m:chr m:val="∑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,∗</m:t>
                                      </m:r>
                                    </m:sub>
                                  </m:s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=</m:t>
                          </m:r>
                        </m:e>
                      </m:nary>
                      <m:sSubSup>
                        <m:sSub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𝐵𝑐</m:t>
                              </m:r>
                            </m:e>
                          </m:d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000" b="0" dirty="0"/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endParaRPr lang="en-US" sz="2000" dirty="0"/>
              </a:p>
              <a:p>
                <a:pPr algn="l"/>
                <a:endParaRPr lang="en-US" sz="2000" b="0" i="1" dirty="0">
                  <a:latin typeface="Cambria Math" panose="02040503050406030204" pitchFamily="18" charset="0"/>
                </a:endParaRPr>
              </a:p>
              <a:p>
                <a:pPr algn="l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×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d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:  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dirty="0"/>
              </a:p>
              <a:p>
                <a:pPr algn="l"/>
                <a:endParaRPr lang="en-US" sz="2000" dirty="0"/>
              </a:p>
              <a:p>
                <a:pPr algn="l"/>
                <a:r>
                  <a:rPr lang="en-US" sz="2000" dirty="0"/>
                  <a:t>Reminder: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sz="2000" dirty="0"/>
                  <a:t> is our variable (that we are solving for)</a:t>
                </a:r>
                <a:endParaRPr lang="en-IL" sz="2000" dirty="0"/>
              </a:p>
            </p:txBody>
          </p:sp>
        </mc:Choice>
        <mc:Fallback xmlns="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3DD48755-5986-BC01-66E2-8DA61FEA8F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502920" y="1399032"/>
                <a:ext cx="7900416" cy="4782312"/>
              </a:xfrm>
              <a:blipFill>
                <a:blip r:embed="rId3"/>
                <a:stretch>
                  <a:fillRect l="-849" t="-128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268261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C0151894-1642-4090-591D-F25DDCE4B9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32688" y="103672"/>
            <a:ext cx="7644384" cy="792440"/>
          </a:xfrm>
        </p:spPr>
        <p:txBody>
          <a:bodyPr>
            <a:normAutofit/>
          </a:bodyPr>
          <a:lstStyle/>
          <a:p>
            <a:r>
              <a:rPr lang="en-US" sz="4400" b="1" dirty="0"/>
              <a:t>Interpolating and smooth!</a:t>
            </a:r>
            <a:endParaRPr lang="en-IL" sz="4400" b="1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8A6B2129-D6CF-789D-7AD5-EF23CFC405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0752" y="1602791"/>
            <a:ext cx="4722495" cy="3652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727131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1A06CF-F2B1-50E9-B13F-41D9E8D310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"/>
            <a:ext cx="6858000" cy="758951"/>
          </a:xfrm>
        </p:spPr>
        <p:txBody>
          <a:bodyPr>
            <a:normAutofit/>
          </a:bodyPr>
          <a:lstStyle/>
          <a:p>
            <a:r>
              <a:rPr lang="en-US" dirty="0"/>
              <a:t>Smoothing</a:t>
            </a:r>
            <a:endParaRPr lang="en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3DD48755-5986-BC01-66E2-8DA61FEA8FEC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393192" y="603504"/>
                <a:ext cx="8141207" cy="5623560"/>
              </a:xfrm>
            </p:spPr>
            <p:txBody>
              <a:bodyPr>
                <a:normAutofit/>
              </a:bodyPr>
              <a:lstStyle/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sz="2400" b="1" dirty="0"/>
                  <a:t>Even smoother!</a:t>
                </a: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sz="2400" b="1" dirty="0"/>
                  <a:t>Q: </a:t>
                </a:r>
                <a:r>
                  <a:rPr lang="en-US" sz="2400" dirty="0"/>
                  <a:t>In polynomial curve fitting, how do we apply noise reduction / smoothing / decrease variance (overfitting)?</a:t>
                </a: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sz="2400" b="1" dirty="0"/>
                  <a:t>A: </a:t>
                </a:r>
                <a:r>
                  <a:rPr lang="en-US" sz="2400" dirty="0"/>
                  <a:t>Reduce polynomial degree (lose fit)</a:t>
                </a: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sz="2400" b="1" dirty="0"/>
                  <a:t>Q: </a:t>
                </a:r>
                <a:r>
                  <a:rPr lang="en-US" sz="2400" dirty="0"/>
                  <a:t>For B-Splines, how would we apply a similar method?</a:t>
                </a: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sz="2400" b="1" dirty="0"/>
                  <a:t>A: </a:t>
                </a:r>
                <a:r>
                  <a:rPr lang="en-US" sz="2400" dirty="0"/>
                  <a:t>Reduce number of control points (N) (lose fit)</a:t>
                </a: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Increase degree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400" b="1" dirty="0"/>
                  <a:t> </a:t>
                </a:r>
                <a:r>
                  <a:rPr lang="en-US" sz="2400" dirty="0"/>
                  <a:t>(lose locality)</a:t>
                </a:r>
                <a:br>
                  <a:rPr lang="en-US" sz="2400" b="1" dirty="0"/>
                </a:b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nary>
                  </m:oMath>
                </a14:m>
                <a:endParaRPr lang="en-US" sz="2400" b="1" dirty="0"/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However, Incorporating the smoothness directly in the loss function is intuitive and allows for a more fine-grained control over the smoothness</a:t>
                </a:r>
              </a:p>
              <a:p>
                <a:pPr algn="l"/>
                <a:endParaRPr lang="en-US" sz="2400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3DD48755-5986-BC01-66E2-8DA61FEA8F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393192" y="603504"/>
                <a:ext cx="8141207" cy="5623560"/>
              </a:xfrm>
              <a:blipFill>
                <a:blip r:embed="rId2"/>
                <a:stretch>
                  <a:fillRect l="-1049" t="-1517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4360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1A06CF-F2B1-50E9-B13F-41D9E8D310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390843"/>
            <a:ext cx="6858000" cy="871029"/>
          </a:xfrm>
        </p:spPr>
        <p:txBody>
          <a:bodyPr>
            <a:normAutofit/>
          </a:bodyPr>
          <a:lstStyle/>
          <a:p>
            <a:r>
              <a:rPr lang="en-US" dirty="0"/>
              <a:t>Smoothing</a:t>
            </a:r>
            <a:endParaRPr lang="en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3DD48755-5986-BC01-66E2-8DA61FEA8FEC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139700" y="1399032"/>
                <a:ext cx="8394699" cy="3858768"/>
              </a:xfrm>
            </p:spPr>
            <p:txBody>
              <a:bodyPr>
                <a:normAutofit fontScale="85000" lnSpcReduction="10000"/>
              </a:bodyPr>
              <a:lstStyle/>
              <a:p>
                <a:pPr algn="l"/>
                <a:r>
                  <a:rPr lang="en-US" sz="2400" b="0" dirty="0"/>
                  <a:t>Apply a smoothing penalty: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  <m:sup/>
                      <m:e>
                        <m:nary>
                          <m:nary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sub>
                          <m:sup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</m:sup>
                          <m:e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p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sup>
                                    </m:sSup>
                                    <m:d>
                                      <m:d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d>
                                  </m:e>
                                </m:d>
                              </m:e>
                              <m: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𝑑𝑥</m:t>
                            </m:r>
                          </m:e>
                        </m:nary>
                      </m:e>
                    </m:nary>
                  </m:oMath>
                </a14:m>
                <a:r>
                  <a:rPr lang="en-US" sz="2400" b="0" dirty="0"/>
                  <a:t> e.g. </a:t>
                </a:r>
                <a14:m>
                  <m:oMath xmlns:m="http://schemas.openxmlformats.org/officeDocument/2006/math">
                    <m:nary>
                      <m:nary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sub>
                      <m:sup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sup>
                      <m:e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e>
                                      <m:sup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sSup>
                                      <m:sSup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d>
                                  <m:d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𝑑𝑥</m:t>
                        </m:r>
                      </m:e>
                    </m:nary>
                  </m:oMath>
                </a14:m>
                <a:br>
                  <a:rPr lang="en-US" sz="2400" b="0" dirty="0"/>
                </a:br>
                <a:endParaRPr lang="en-US" sz="2400" b="0" dirty="0"/>
              </a:p>
              <a:p>
                <a:pPr algn="l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sup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p>
                                  </m:sSup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sup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supHide m:val="on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  <m:sup/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  <m:sSubSup>
                                        <m:sSubSup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𝐵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  <m:sup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sup>
                                      </m:sSubSup>
                                      <m:d>
                                        <m:d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e>
                                  </m:nary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sup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sSubSup>
                                    <m:sSubSup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p>
                                  </m:sSubSup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  <m:sSubSup>
                                    <m:sSubSup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  <m:sup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p>
                                  </m:sSubSup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nary>
                            </m:e>
                          </m:nary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limLow>
                                <m:limLow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groupChr>
                                    <m:groupChrPr>
                                      <m:chr m:val="⏟"/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groupChrPr>
                                    <m:e>
                                      <m:nary>
                                        <m:nary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naryPr>
                                        <m:sub>
                                          <m:sSub>
                                            <m:sSub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sub>
                                          </m:sSub>
                                        </m:sub>
                                        <m:sup>
                                          <m:sSub>
                                            <m:sSub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𝑚</m:t>
                                              </m:r>
                                            </m:sub>
                                          </m:sSub>
                                        </m:sup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𝐵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𝑑</m:t>
                                              </m:r>
                                            </m:sup>
                                          </m:sSubSup>
                                          <m:d>
                                            <m:d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d>
                                          <m:sSubSup>
                                            <m:sSubSup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𝐵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𝑑</m:t>
                                              </m:r>
                                            </m:sup>
                                          </m:sSubSup>
                                          <m:d>
                                            <m:d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d>
                                        </m:e>
                                      </m:nary>
                                    </m:e>
                                  </m:groupChr>
                                </m:e>
                                <m:lim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𝑗𝑘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𝑘𝑗</m:t>
                                      </m:r>
                                    </m:sub>
                                  </m:sSub>
                                </m:lim>
                              </m:limLow>
                            </m:e>
                          </m:nary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𝑗𝑘</m:t>
                                  </m:r>
                                </m:sub>
                              </m:sSub>
                            </m:e>
                          </m:nary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𝐾𝑐</m:t>
                      </m:r>
                    </m:oMath>
                  </m:oMathPara>
                </a14:m>
                <a:endParaRPr lang="en-US" sz="2400" b="0" dirty="0"/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sz="2400" dirty="0"/>
                  <a:t> is a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2400" dirty="0"/>
                  <a:t> roughness penalty matrix (PSD matrix)</a:t>
                </a:r>
              </a:p>
              <a:p>
                <a:pPr algn="l"/>
                <a:endParaRPr lang="en-US" sz="2400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3DD48755-5986-BC01-66E2-8DA61FEA8F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139700" y="1399032"/>
                <a:ext cx="8394699" cy="3858768"/>
              </a:xfrm>
              <a:blipFill>
                <a:blip r:embed="rId2"/>
                <a:stretch>
                  <a:fillRect l="-12055" t="-11058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891721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74726F-1EEC-194E-6C83-BE58428A25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68680" y="98235"/>
            <a:ext cx="6858000" cy="935037"/>
          </a:xfrm>
        </p:spPr>
        <p:txBody>
          <a:bodyPr/>
          <a:lstStyle/>
          <a:p>
            <a:r>
              <a:rPr lang="en-US" dirty="0"/>
              <a:t>B Spline Interpolation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7D711D0F-219A-0A3B-E233-9CC1E3FE0D95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457200" y="1234440"/>
                <a:ext cx="8007350" cy="5202936"/>
              </a:xfrm>
            </p:spPr>
            <p:txBody>
              <a:bodyPr>
                <a:normAutofit/>
              </a:bodyPr>
              <a:lstStyle/>
              <a:p>
                <a:pPr algn="l"/>
                <a:r>
                  <a:rPr lang="en-US" sz="2000" b="1" dirty="0"/>
                  <a:t>Fidelity/proximity </a:t>
                </a:r>
              </a:p>
              <a:p>
                <a:pPr algn="l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𝑠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sub>
                          </m:sSub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d>
                        </m:e>
                      </m:nary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𝐵𝑐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ℓ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𝐵𝑐</m:t>
                              </m:r>
                            </m:e>
                          </m:d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000" dirty="0"/>
              </a:p>
              <a:p>
                <a:pPr algn="l"/>
                <a:endParaRPr lang="en-US" sz="2000" dirty="0"/>
              </a:p>
              <a:p>
                <a:pPr algn="l"/>
                <a:r>
                  <a:rPr lang="en-US" sz="2000" b="1" dirty="0"/>
                  <a:t>Add smoothing penalty</a:t>
                </a:r>
              </a:p>
              <a:p>
                <a:pPr algn="l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ℓ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=∫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p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𝑑𝑢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𝐾𝑐</m:t>
                      </m:r>
                    </m:oMath>
                  </m:oMathPara>
                </a14:m>
                <a:endParaRPr lang="en-US" sz="2000" dirty="0"/>
              </a:p>
              <a:p>
                <a:pPr algn="l"/>
                <a:br>
                  <a:rPr lang="en-US" sz="2000" dirty="0"/>
                </a:br>
                <a:r>
                  <a:rPr lang="en-US" sz="2000" b="1" dirty="0"/>
                  <a:t>Combine using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𝝀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</m:oMath>
                </a14:m>
                <a:endParaRPr lang="en-US" sz="2000" dirty="0"/>
              </a:p>
              <a:p>
                <a:pPr algn="l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ℓ=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</m:d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ℓ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𝜆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ℓ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</m:d>
                      <m:sSubSup>
                        <m:sSub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𝐵𝑐</m:t>
                              </m:r>
                            </m:e>
                          </m:d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𝜆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𝐾𝑐</m:t>
                      </m:r>
                    </m:oMath>
                  </m:oMathPara>
                </a14:m>
                <a:endParaRPr lang="en-US" sz="2000" b="0" dirty="0"/>
              </a:p>
              <a:p>
                <a:pPr algn="l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ℓ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br>
                  <a:rPr lang="en-US" sz="2000" b="0" dirty="0"/>
                </a:br>
                <a:br>
                  <a:rPr lang="en-US" sz="2000" dirty="0"/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</m:d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</m:d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000" dirty="0"/>
              </a:p>
              <a:p>
                <a:pPr algn="l"/>
                <a:endParaRPr lang="en-US" sz="2000" dirty="0"/>
              </a:p>
            </p:txBody>
          </p:sp>
        </mc:Choice>
        <mc:Fallback xmlns="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7D711D0F-219A-0A3B-E233-9CC1E3FE0D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457200" y="1234440"/>
                <a:ext cx="8007350" cy="5202936"/>
              </a:xfrm>
              <a:blipFill>
                <a:blip r:embed="rId2"/>
                <a:stretch>
                  <a:fillRect l="-761" t="-1290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5841435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963EE-C35B-EB2F-C053-3BAB6F8812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8016" y="82295"/>
            <a:ext cx="7542998" cy="1133856"/>
          </a:xfrm>
        </p:spPr>
        <p:txBody>
          <a:bodyPr>
            <a:normAutofit fontScale="90000"/>
          </a:bodyPr>
          <a:lstStyle/>
          <a:p>
            <a:r>
              <a:rPr lang="en-US" dirty="0"/>
              <a:t>Equality Constraints for</a:t>
            </a:r>
            <a:br>
              <a:rPr lang="en-US" dirty="0"/>
            </a:br>
            <a:r>
              <a:rPr lang="en-US" dirty="0"/>
              <a:t>Quadratic Loss</a:t>
            </a:r>
            <a:endParaRPr lang="en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8E08161D-7804-651A-4840-A874B4C3DB23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310896" y="1133855"/>
                <a:ext cx="8099178" cy="5050377"/>
              </a:xfrm>
            </p:spPr>
            <p:txBody>
              <a:bodyPr>
                <a:normAutofit/>
              </a:bodyPr>
              <a:lstStyle/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en-US" sz="2400" b="1" dirty="0"/>
                  <a:t>Enforce Clamping: </a:t>
                </a:r>
                <a:r>
                  <a:rPr lang="en-US" sz="2400" dirty="0"/>
                  <a:t>Enforce (optimization constraint) curve fit begins and ends with path. Let’s choose a clamping knot vector, and demand that:</a:t>
                </a:r>
                <a:br>
                  <a:rPr lang="en-US" sz="2400" dirty="0"/>
                </a:b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br>
                  <a:rPr lang="en-US" sz="2400" dirty="0"/>
                </a:br>
                <a:br>
                  <a:rPr lang="en-US" sz="2400" dirty="0"/>
                </a:br>
                <a:endParaRPr lang="en-US" sz="2400" dirty="0"/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More generally, we want to enforce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𝑃𝑐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br>
                  <a:rPr lang="en-US" sz="2400" dirty="0"/>
                </a:b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p>
                  </m:oMath>
                </a14:m>
                <a:endParaRPr lang="en-US" sz="2400" dirty="0"/>
              </a:p>
              <a:p>
                <a:pPr algn="l"/>
                <a:r>
                  <a:rPr lang="en-US" sz="2400" dirty="0"/>
                  <a:t>Where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sz="2400" dirty="0"/>
                  <a:t> is the number of linearly independent equations we wish to impose</a:t>
                </a:r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In the specific example of clamping:</a:t>
                </a:r>
              </a:p>
              <a:p>
                <a:pPr algn="l"/>
                <a:endParaRPr lang="en-US" sz="2400" dirty="0"/>
              </a:p>
              <a:p>
                <a:pPr algn="l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5"/>
                                    <m:mcJc m:val="center"/>
                                  </m:mcPr>
                                </m:mc>
                              </m:mcs>
                              <m:ctrlPr>
                                <a:rPr lang="en-IL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  <m:r>
                            <m:rPr>
                              <m:nor/>
                            </m:rPr>
                            <a:rPr lang="en-IL" sz="2400"/>
                            <m:t> 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  <a:p>
                <a:pPr algn="l"/>
                <a:endParaRPr lang="en-US" sz="2400" dirty="0"/>
              </a:p>
            </p:txBody>
          </p:sp>
        </mc:Choice>
        <mc:Fallback xmlns="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8E08161D-7804-651A-4840-A874B4C3DB2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310896" y="1133855"/>
                <a:ext cx="8099178" cy="5050377"/>
              </a:xfrm>
              <a:blipFill>
                <a:blip r:embed="rId2"/>
                <a:stretch>
                  <a:fillRect l="-1129" t="-1691" r="-226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760861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963EE-C35B-EB2F-C053-3BAB6F8812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"/>
            <a:ext cx="6858000" cy="658368"/>
          </a:xfrm>
        </p:spPr>
        <p:txBody>
          <a:bodyPr>
            <a:normAutofit fontScale="90000"/>
          </a:bodyPr>
          <a:lstStyle/>
          <a:p>
            <a:r>
              <a:rPr lang="en-US" dirty="0"/>
              <a:t>Equality Constraints</a:t>
            </a:r>
            <a:endParaRPr lang="en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8E08161D-7804-651A-4840-A874B4C3DB23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625642" y="658369"/>
                <a:ext cx="7784432" cy="5843015"/>
              </a:xfrm>
            </p:spPr>
            <p:txBody>
              <a:bodyPr>
                <a:normAutofit fontScale="92500" lnSpcReduction="20000"/>
              </a:bodyPr>
              <a:lstStyle/>
              <a:p>
                <a:pPr algn="l"/>
                <a:r>
                  <a:rPr lang="en-US" dirty="0"/>
                  <a:t>We want to enforce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br>
                  <a:rPr lang="en-US" dirty="0"/>
                </a:br>
                <a:br>
                  <a:rPr lang="en-US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ℒ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0" dirty="0"/>
              </a:p>
              <a:p>
                <a:pPr algn="l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ℒ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𝑐𝑜𝑛𝑠𝑡𝑟𝑎𝑖𝑛𝑡𝑠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𝑎𝑟𝑒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𝑚𝑒𝑡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algn="l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ℒ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ℓ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ℓ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br>
                  <a:rPr lang="en-US" dirty="0"/>
                </a:br>
                <a:br>
                  <a:rPr lang="en-US" dirty="0"/>
                </a:br>
                <a:r>
                  <a:rPr lang="en-US" dirty="0"/>
                  <a:t>In the case 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ℓ</m:t>
                    </m:r>
                  </m:oMath>
                </a14:m>
                <a:r>
                  <a:rPr lang="en-US" dirty="0"/>
                  <a:t> is a quadratic loss function, then</a:t>
                </a:r>
                <a:br>
                  <a:rPr lang="en-US" dirty="0"/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ℓ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br>
                  <a:rPr lang="en-US" dirty="0"/>
                </a:br>
                <a:br>
                  <a:rPr lang="en-US" dirty="0"/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ℒ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ℓ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Lc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z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R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    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</m:oMath>
                  </m:oMathPara>
                </a14:m>
                <a:br>
                  <a:rPr lang="en-US" dirty="0"/>
                </a:br>
                <a:br>
                  <a:rPr lang="en-US" dirty="0"/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𝜆</m:t>
                                      </m:r>
                                    </m:e>
                                  </m:d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𝐵</m:t>
                                          </m:r>
                                        </m:e>
                                        <m: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sup>
                                      </m:s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𝐾𝐵</m:t>
                                      </m:r>
                                    </m:e>
                                  </m:d>
                                </m:e>
                              </m:d>
                            </m:e>
                          </m:groupChr>
                        </m:e>
                        <m:li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lim>
                      </m:limLow>
                      <m:r>
                        <a:rPr lang="en-US" i="1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</m:d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groupChr>
                        </m:e>
                        <m:li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lim>
                      </m:limLow>
                    </m:oMath>
                  </m:oMathPara>
                </a14:m>
                <a:endParaRPr lang="en-US" dirty="0"/>
              </a:p>
              <a:p>
                <a:pPr algn="l"/>
                <a:br>
                  <a:rPr lang="en-US" dirty="0"/>
                </a:br>
                <a:endParaRPr lang="en-US" dirty="0"/>
              </a:p>
              <a:p>
                <a:pPr algn="l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br>
                  <a:rPr lang="en-US" dirty="0"/>
                </a:br>
                <a:endParaRPr lang="en-US" dirty="0"/>
              </a:p>
              <a:p>
                <a:pPr algn="l"/>
                <a:br>
                  <a:rPr lang="en-US" dirty="0"/>
                </a:br>
                <a:r>
                  <a:rPr lang="en-US" dirty="0"/>
                  <a:t>Solve for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, then (usually) throw out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/>
                  <a:t> and retain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dirty="0"/>
                  <a:t>.</a:t>
                </a:r>
                <a:br>
                  <a:rPr lang="en-US" dirty="0"/>
                </a:br>
                <a:endParaRPr lang="en-US" dirty="0"/>
              </a:p>
            </p:txBody>
          </p:sp>
        </mc:Choice>
        <mc:Fallback xmlns="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8E08161D-7804-651A-4840-A874B4C3DB2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625642" y="658369"/>
                <a:ext cx="7784432" cy="5843015"/>
              </a:xfrm>
              <a:blipFill>
                <a:blip r:embed="rId2"/>
                <a:stretch>
                  <a:fillRect l="-548" t="-1460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9036894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9E9BAF-C92F-4AD7-E647-F028091EDF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"/>
            <a:ext cx="6858000" cy="795527"/>
          </a:xfrm>
        </p:spPr>
        <p:txBody>
          <a:bodyPr>
            <a:normAutofit/>
          </a:bodyPr>
          <a:lstStyle/>
          <a:p>
            <a:r>
              <a:rPr lang="en-US" dirty="0"/>
              <a:t>Generalize to 2D</a:t>
            </a:r>
            <a:endParaRPr lang="en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CB777AD7-2277-3673-F24E-056B75375467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347472" y="658368"/>
                <a:ext cx="8220456" cy="5678424"/>
              </a:xfrm>
            </p:spPr>
            <p:txBody>
              <a:bodyPr>
                <a:normAutofit/>
              </a:bodyPr>
              <a:lstStyle/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1D: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ℝ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  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sz="2000" b="0" dirty="0"/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2D: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≈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br>
                  <a:rPr lang="en-US" sz="2000" b="0" dirty="0"/>
                </a:br>
                <a:endParaRPr lang="en-US" sz="2000" b="0" dirty="0"/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sSubSup>
                          <m:sSub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p>
                        </m:sSubSup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e>
                    </m:nary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d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⋅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   </m:t>
                        </m:r>
                        <m:nary>
                          <m:naryPr>
                            <m:chr m:val="∑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d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⋅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e>
                    </m:d>
                  </m:oMath>
                </a14:m>
                <a:endParaRPr lang="en-US" sz="2000" b="0" dirty="0"/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bSup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e>
                    </m:d>
                  </m:oMath>
                </a14:m>
                <a:endParaRPr lang="en-US" sz="2000" b="0" dirty="0"/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d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⋅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   </m:t>
                        </m:r>
                        <m:nary>
                          <m:naryPr>
                            <m:chr m:val="∑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d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⋅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e>
                    </m:d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latin typeface="Cambria Math" panose="02040503050406030204" pitchFamily="18" charset="0"/>
                              </a:rPr>
                              <m:t>s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latin typeface="Cambria Math" panose="02040503050406030204" pitchFamily="18" charset="0"/>
                              </a:rPr>
                              <m:t>X</m:t>
                            </m:r>
                          </m:sub>
                        </m:sSub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</m:d>
                        <m:r>
                          <a:rPr lang="en-US" sz="2000" b="0" i="0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latin typeface="Cambria Math" panose="02040503050406030204" pitchFamily="18" charset="0"/>
                              </a:rPr>
                              <m:t>s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latin typeface="Cambria Math" panose="02040503050406030204" pitchFamily="18" charset="0"/>
                              </a:rPr>
                              <m:t>Y</m:t>
                            </m:r>
                          </m:sub>
                        </m:sSub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</m:d>
                      </m:e>
                    </m:d>
                  </m:oMath>
                </a14:m>
                <a:br>
                  <a:rPr lang="en-US" sz="2000" b="0" dirty="0"/>
                </a:br>
                <a:endParaRPr lang="en-US" sz="2000" b="0" dirty="0"/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Solve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sub>
                    </m:sSub>
                  </m:oMath>
                </a14:m>
                <a:r>
                  <a:rPr lang="en-US" sz="2000" dirty="0"/>
                  <a:t> separately</a:t>
                </a:r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Otherwise,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bSup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en-US" sz="2000" dirty="0"/>
                  <a:t> </a:t>
                </a:r>
                <a:r>
                  <a:rPr lang="en-US" sz="2000" dirty="0" err="1"/>
                  <a:t>jacobian</a:t>
                </a:r>
                <a:r>
                  <a:rPr lang="en-US" sz="2000" dirty="0"/>
                  <a:t> is not diagonal – unnecessarily complicates</a:t>
                </a:r>
                <a:br>
                  <a:rPr lang="en-US" sz="2000" dirty="0"/>
                </a:br>
                <a:endParaRPr lang="en-US" sz="2000" dirty="0"/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Can solve simultaneously, with correct matrix definitions:</a:t>
                </a:r>
                <a:br>
                  <a:rPr lang="en-US" sz="2000" dirty="0"/>
                </a:br>
                <a:br>
                  <a:rPr lang="en-US" sz="2000" dirty="0"/>
                </a:br>
                <a14:m>
                  <m:oMath xmlns:m="http://schemas.openxmlformats.org/officeDocument/2006/math">
                    <m:limLow>
                      <m:limLow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groupChr>
                          <m:groupChrPr>
                            <m:chr m:val="⏟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e>
                                      <m:sSup>
                                        <m:sSup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𝑃</m:t>
                                          </m:r>
                                        </m:e>
                                        <m:sup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sup>
                                      </m:sSup>
                                    </m:e>
                                  </m:mr>
                                  <m:m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d>
                          </m:e>
                        </m:groupChr>
                      </m:e>
                      <m:li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d>
                      </m:lim>
                    </m:limLow>
                    <m:limLow>
                      <m:limLow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groupChr>
                          <m:groupChrPr>
                            <m:chr m:val="⏟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</m:mr>
                                </m:m>
                              </m:e>
                            </m:d>
                          </m:e>
                        </m:groupChr>
                      </m:e>
                      <m:li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lim>
                    </m:limLow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limLow>
                      <m:limLow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groupChr>
                          <m:groupChrPr>
                            <m:chr m:val="⏟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</m:mr>
                                </m:m>
                              </m:e>
                            </m:d>
                          </m:e>
                        </m:groupChr>
                      </m:e>
                      <m:li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lim>
                    </m:limLow>
                  </m:oMath>
                </a14:m>
                <a:br>
                  <a:rPr lang="en-US" dirty="0"/>
                </a:br>
                <a:endParaRPr lang="en-IL" dirty="0"/>
              </a:p>
            </p:txBody>
          </p:sp>
        </mc:Choice>
        <mc:Fallback xmlns="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CB777AD7-2277-3673-F24E-056B7537546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347472" y="658368"/>
                <a:ext cx="8220456" cy="5678424"/>
              </a:xfrm>
              <a:blipFill>
                <a:blip r:embed="rId2"/>
                <a:stretch>
                  <a:fillRect l="-667" t="-1073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980962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109888-F077-7555-A46A-12C862343C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255334"/>
            <a:ext cx="6858000" cy="788733"/>
          </a:xfrm>
        </p:spPr>
        <p:txBody>
          <a:bodyPr/>
          <a:lstStyle/>
          <a:p>
            <a:r>
              <a:rPr lang="en-US" dirty="0"/>
              <a:t>B Spline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7C4ADDBC-7A60-5C99-D34B-26E757987043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397565" y="3986046"/>
                <a:ext cx="8066985" cy="2390900"/>
              </a:xfrm>
            </p:spPr>
            <p:txBody>
              <a:bodyPr>
                <a:normAutofit lnSpcReduction="10000"/>
              </a:bodyPr>
              <a:lstStyle/>
              <a:p>
                <a:pPr marL="285750" indent="-285750" algn="l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nary>
                  </m:oMath>
                </a14:m>
                <a:endParaRPr lang="en-US" sz="2800" dirty="0"/>
              </a:p>
              <a:p>
                <a:pPr marL="628650" lvl="1" indent="-285750" algn="l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/>
                  <a:t> are basis functions</a:t>
                </a:r>
              </a:p>
              <a:p>
                <a:pPr marL="628650" lvl="1" indent="-285750" algn="l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/>
                  <a:t> are controls</a:t>
                </a:r>
                <a:endParaRPr lang="en-US" sz="2800" i="1" dirty="0">
                  <a:latin typeface="Cambria Math" panose="02040503050406030204" pitchFamily="18" charset="0"/>
                </a:endParaRPr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:  </m:t>
                    </m:r>
                    <m:nary>
                      <m:naryPr>
                        <m:chr m:val="∑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  <m:d>
                          <m:d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nary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800" dirty="0"/>
              </a:p>
              <a:p>
                <a:pPr marL="628650" lvl="1" indent="-285750" algn="l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Basis functions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2000" dirty="0"/>
                  <a:t> can be seen as weight functions</a:t>
                </a:r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en-US" sz="2300" dirty="0"/>
                  <a:t>Generalize to 2D: apply B spline parameterization for </a:t>
                </a:r>
                <a:r>
                  <a:rPr lang="en-US" sz="2300" dirty="0" err="1"/>
                  <a:t>x,y</a:t>
                </a:r>
                <a:r>
                  <a:rPr lang="en-US" sz="2300" dirty="0"/>
                  <a:t> </a:t>
                </a:r>
              </a:p>
              <a:p>
                <a:pPr marL="628650" lvl="1" indent="-285750" algn="l">
                  <a:buFont typeface="Arial" panose="020B0604020202020204" pitchFamily="34" charset="0"/>
                  <a:buChar char="•"/>
                </a:pPr>
                <a:endParaRPr lang="en-US" sz="2000" dirty="0"/>
              </a:p>
            </p:txBody>
          </p:sp>
        </mc:Choice>
        <mc:Fallback xmlns="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7C4ADDBC-7A60-5C99-D34B-26E75798704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397565" y="3986046"/>
                <a:ext cx="8066985" cy="2390900"/>
              </a:xfrm>
              <a:blipFill>
                <a:blip r:embed="rId2"/>
                <a:stretch>
                  <a:fillRect l="-906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Group 16">
            <a:extLst>
              <a:ext uri="{FF2B5EF4-FFF2-40B4-BE49-F238E27FC236}">
                <a16:creationId xmlns:a16="http://schemas.microsoft.com/office/drawing/2014/main" id="{A83D3691-A500-1F3E-9F09-EA851683DEC2}"/>
              </a:ext>
            </a:extLst>
          </p:cNvPr>
          <p:cNvGrpSpPr/>
          <p:nvPr/>
        </p:nvGrpSpPr>
        <p:grpSpPr>
          <a:xfrm>
            <a:off x="457200" y="964552"/>
            <a:ext cx="5518667" cy="2941981"/>
            <a:chOff x="457200" y="2218415"/>
            <a:chExt cx="5518667" cy="2941981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8CFD12A2-9E0D-AD01-4039-B5F2866B6F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71949" y="2218415"/>
              <a:ext cx="3803918" cy="2941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Subtitle 2">
                  <a:extLst>
                    <a:ext uri="{FF2B5EF4-FFF2-40B4-BE49-F238E27FC236}">
                      <a16:creationId xmlns:a16="http://schemas.microsoft.com/office/drawing/2014/main" id="{48F77E1F-932C-2956-CDD6-2CFD20262FA9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79066" y="4436828"/>
                  <a:ext cx="1303627" cy="487680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rmAutofit/>
                </a:bodyPr>
                <a:lstStyle>
                  <a:lvl1pPr marL="0" indent="0" algn="ctr" defTabSz="685800" rtl="0" eaLnBrk="1" latinLnBrk="0" hangingPunct="1">
                    <a:lnSpc>
                      <a:spcPct val="90000"/>
                    </a:lnSpc>
                    <a:spcBef>
                      <a:spcPts val="750"/>
                    </a:spcBef>
                    <a:buClr>
                      <a:srgbClr val="F05826"/>
                    </a:buClr>
                    <a:buFont typeface="Arial" panose="020B0604020202020204" pitchFamily="34" charset="0"/>
                    <a:buNone/>
                    <a:defRPr sz="1800" kern="1200">
                      <a:solidFill>
                        <a:sysClr val="windowText" lastClr="000000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indent="0" algn="ctr" defTabSz="685800" rtl="0" eaLnBrk="1" latinLnBrk="0" hangingPunct="1">
                    <a:lnSpc>
                      <a:spcPct val="90000"/>
                    </a:lnSpc>
                    <a:spcBef>
                      <a:spcPts val="375"/>
                    </a:spcBef>
                    <a:buClr>
                      <a:srgbClr val="F05826"/>
                    </a:buClr>
                    <a:buFont typeface="Arial" panose="020B0604020202020204" pitchFamily="34" charset="0"/>
                    <a:buNone/>
                    <a:defRPr sz="1500" kern="1200">
                      <a:solidFill>
                        <a:sysClr val="windowText" lastClr="000000"/>
                      </a:solidFill>
                      <a:latin typeface="Poppins" pitchFamily="2" charset="77"/>
                      <a:ea typeface="+mn-ea"/>
                      <a:cs typeface="Poppins" pitchFamily="2" charset="77"/>
                    </a:defRPr>
                  </a:lvl2pPr>
                  <a:lvl3pPr marL="685800" indent="0" algn="ctr" defTabSz="685800" rtl="0" eaLnBrk="1" latinLnBrk="0" hangingPunct="1">
                    <a:lnSpc>
                      <a:spcPct val="90000"/>
                    </a:lnSpc>
                    <a:spcBef>
                      <a:spcPts val="375"/>
                    </a:spcBef>
                    <a:buClr>
                      <a:srgbClr val="F05826"/>
                    </a:buClr>
                    <a:buFont typeface="Arial" panose="020B0604020202020204" pitchFamily="34" charset="0"/>
                    <a:buNone/>
                    <a:defRPr sz="1350" b="1" kern="1200">
                      <a:solidFill>
                        <a:sysClr val="windowText" lastClr="000000"/>
                      </a:solidFill>
                      <a:latin typeface="Montserrat Light" pitchFamily="2" charset="77"/>
                      <a:ea typeface="+mn-ea"/>
                      <a:cs typeface="Poppins" pitchFamily="2" charset="77"/>
                    </a:defRPr>
                  </a:lvl3pPr>
                  <a:lvl4pPr marL="1028700" indent="0" algn="ctr" defTabSz="685800" rtl="0" eaLnBrk="1" latinLnBrk="0" hangingPunct="1">
                    <a:lnSpc>
                      <a:spcPct val="90000"/>
                    </a:lnSpc>
                    <a:spcBef>
                      <a:spcPts val="375"/>
                    </a:spcBef>
                    <a:buClr>
                      <a:srgbClr val="F05826"/>
                    </a:buClr>
                    <a:buFont typeface="Arial" panose="020B0604020202020204" pitchFamily="34" charset="0"/>
                    <a:buNone/>
                    <a:defRPr sz="1200" kern="1200">
                      <a:solidFill>
                        <a:sysClr val="windowText" lastClr="000000"/>
                      </a:solidFill>
                      <a:latin typeface="Montserrat Light" pitchFamily="2" charset="77"/>
                      <a:ea typeface="+mn-ea"/>
                      <a:cs typeface="+mn-cs"/>
                    </a:defRPr>
                  </a:lvl4pPr>
                  <a:lvl5pPr marL="1371600" indent="0" algn="ctr" defTabSz="685800" rtl="0" eaLnBrk="1" latinLnBrk="0" hangingPunct="1">
                    <a:lnSpc>
                      <a:spcPct val="90000"/>
                    </a:lnSpc>
                    <a:spcBef>
                      <a:spcPts val="375"/>
                    </a:spcBef>
                    <a:buClr>
                      <a:srgbClr val="F05826"/>
                    </a:buClr>
                    <a:buFont typeface="Arial" panose="020B0604020202020204" pitchFamily="34" charset="0"/>
                    <a:buNone/>
                    <a:defRPr sz="1200" i="0" kern="1200">
                      <a:solidFill>
                        <a:srgbClr val="EA590C"/>
                      </a:solidFill>
                      <a:latin typeface="Nasalization Rg" panose="020B0604020202020204" pitchFamily="34" charset="0"/>
                      <a:ea typeface="+mn-ea"/>
                      <a:cs typeface="+mn-cs"/>
                    </a:defRPr>
                  </a:lvl5pPr>
                  <a:lvl6pPr marL="1714500" indent="0" algn="ctr" defTabSz="685800" rtl="0" eaLnBrk="1" latinLnBrk="0" hangingPunct="1">
                    <a:lnSpc>
                      <a:spcPct val="90000"/>
                    </a:lnSpc>
                    <a:spcBef>
                      <a:spcPts val="375"/>
                    </a:spcBef>
                    <a:buFont typeface="Arial" panose="020B0604020202020204" pitchFamily="34" charset="0"/>
                    <a:buNone/>
                    <a:defRPr sz="1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indent="0" algn="ctr" defTabSz="685800" rtl="0" eaLnBrk="1" latinLnBrk="0" hangingPunct="1">
                    <a:lnSpc>
                      <a:spcPct val="90000"/>
                    </a:lnSpc>
                    <a:spcBef>
                      <a:spcPts val="375"/>
                    </a:spcBef>
                    <a:buFont typeface="Arial" panose="020B0604020202020204" pitchFamily="34" charset="0"/>
                    <a:buNone/>
                    <a:defRPr sz="1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indent="0" algn="ctr" defTabSz="685800" rtl="0" eaLnBrk="1" latinLnBrk="0" hangingPunct="1">
                    <a:lnSpc>
                      <a:spcPct val="90000"/>
                    </a:lnSpc>
                    <a:spcBef>
                      <a:spcPts val="375"/>
                    </a:spcBef>
                    <a:buFont typeface="Arial" panose="020B0604020202020204" pitchFamily="34" charset="0"/>
                    <a:buNone/>
                    <a:defRPr sz="1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indent="0" algn="ctr" defTabSz="685800" rtl="0" eaLnBrk="1" latinLnBrk="0" hangingPunct="1">
                    <a:lnSpc>
                      <a:spcPct val="90000"/>
                    </a:lnSpc>
                    <a:spcBef>
                      <a:spcPts val="375"/>
                    </a:spcBef>
                    <a:buFont typeface="Arial" panose="020B0604020202020204" pitchFamily="34" charset="0"/>
                    <a:buNone/>
                    <a:defRPr sz="1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6" name="Subtitle 2">
                  <a:extLst>
                    <a:ext uri="{FF2B5EF4-FFF2-40B4-BE49-F238E27FC236}">
                      <a16:creationId xmlns:a16="http://schemas.microsoft.com/office/drawing/2014/main" id="{48F77E1F-932C-2956-CDD6-2CFD20262FA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9066" y="4436828"/>
                  <a:ext cx="1303627" cy="48768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792651FF-E959-60ED-DCB7-E36DCC79AEE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06163" y="4333461"/>
              <a:ext cx="922352" cy="206734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Subtitle 2">
                  <a:extLst>
                    <a:ext uri="{FF2B5EF4-FFF2-40B4-BE49-F238E27FC236}">
                      <a16:creationId xmlns:a16="http://schemas.microsoft.com/office/drawing/2014/main" id="{100D249B-A9DD-2382-1125-B8DA1A4CB7FC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57200" y="3265336"/>
                  <a:ext cx="1303627" cy="487680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rmAutofit/>
                </a:bodyPr>
                <a:lstStyle>
                  <a:lvl1pPr marL="0" indent="0" algn="ctr" defTabSz="685800" rtl="0" eaLnBrk="1" latinLnBrk="0" hangingPunct="1">
                    <a:lnSpc>
                      <a:spcPct val="90000"/>
                    </a:lnSpc>
                    <a:spcBef>
                      <a:spcPts val="750"/>
                    </a:spcBef>
                    <a:buClr>
                      <a:srgbClr val="F05826"/>
                    </a:buClr>
                    <a:buFont typeface="Arial" panose="020B0604020202020204" pitchFamily="34" charset="0"/>
                    <a:buNone/>
                    <a:defRPr sz="1800" kern="1200">
                      <a:solidFill>
                        <a:sysClr val="windowText" lastClr="000000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indent="0" algn="ctr" defTabSz="685800" rtl="0" eaLnBrk="1" latinLnBrk="0" hangingPunct="1">
                    <a:lnSpc>
                      <a:spcPct val="90000"/>
                    </a:lnSpc>
                    <a:spcBef>
                      <a:spcPts val="375"/>
                    </a:spcBef>
                    <a:buClr>
                      <a:srgbClr val="F05826"/>
                    </a:buClr>
                    <a:buFont typeface="Arial" panose="020B0604020202020204" pitchFamily="34" charset="0"/>
                    <a:buNone/>
                    <a:defRPr sz="1500" kern="1200">
                      <a:solidFill>
                        <a:sysClr val="windowText" lastClr="000000"/>
                      </a:solidFill>
                      <a:latin typeface="Poppins" pitchFamily="2" charset="77"/>
                      <a:ea typeface="+mn-ea"/>
                      <a:cs typeface="Poppins" pitchFamily="2" charset="77"/>
                    </a:defRPr>
                  </a:lvl2pPr>
                  <a:lvl3pPr marL="685800" indent="0" algn="ctr" defTabSz="685800" rtl="0" eaLnBrk="1" latinLnBrk="0" hangingPunct="1">
                    <a:lnSpc>
                      <a:spcPct val="90000"/>
                    </a:lnSpc>
                    <a:spcBef>
                      <a:spcPts val="375"/>
                    </a:spcBef>
                    <a:buClr>
                      <a:srgbClr val="F05826"/>
                    </a:buClr>
                    <a:buFont typeface="Arial" panose="020B0604020202020204" pitchFamily="34" charset="0"/>
                    <a:buNone/>
                    <a:defRPr sz="1350" b="1" kern="1200">
                      <a:solidFill>
                        <a:sysClr val="windowText" lastClr="000000"/>
                      </a:solidFill>
                      <a:latin typeface="Montserrat Light" pitchFamily="2" charset="77"/>
                      <a:ea typeface="+mn-ea"/>
                      <a:cs typeface="Poppins" pitchFamily="2" charset="77"/>
                    </a:defRPr>
                  </a:lvl3pPr>
                  <a:lvl4pPr marL="1028700" indent="0" algn="ctr" defTabSz="685800" rtl="0" eaLnBrk="1" latinLnBrk="0" hangingPunct="1">
                    <a:lnSpc>
                      <a:spcPct val="90000"/>
                    </a:lnSpc>
                    <a:spcBef>
                      <a:spcPts val="375"/>
                    </a:spcBef>
                    <a:buClr>
                      <a:srgbClr val="F05826"/>
                    </a:buClr>
                    <a:buFont typeface="Arial" panose="020B0604020202020204" pitchFamily="34" charset="0"/>
                    <a:buNone/>
                    <a:defRPr sz="1200" kern="1200">
                      <a:solidFill>
                        <a:sysClr val="windowText" lastClr="000000"/>
                      </a:solidFill>
                      <a:latin typeface="Montserrat Light" pitchFamily="2" charset="77"/>
                      <a:ea typeface="+mn-ea"/>
                      <a:cs typeface="+mn-cs"/>
                    </a:defRPr>
                  </a:lvl4pPr>
                  <a:lvl5pPr marL="1371600" indent="0" algn="ctr" defTabSz="685800" rtl="0" eaLnBrk="1" latinLnBrk="0" hangingPunct="1">
                    <a:lnSpc>
                      <a:spcPct val="90000"/>
                    </a:lnSpc>
                    <a:spcBef>
                      <a:spcPts val="375"/>
                    </a:spcBef>
                    <a:buClr>
                      <a:srgbClr val="F05826"/>
                    </a:buClr>
                    <a:buFont typeface="Arial" panose="020B0604020202020204" pitchFamily="34" charset="0"/>
                    <a:buNone/>
                    <a:defRPr sz="1200" i="0" kern="1200">
                      <a:solidFill>
                        <a:srgbClr val="EA590C"/>
                      </a:solidFill>
                      <a:latin typeface="Nasalization Rg" panose="020B0604020202020204" pitchFamily="34" charset="0"/>
                      <a:ea typeface="+mn-ea"/>
                      <a:cs typeface="+mn-cs"/>
                    </a:defRPr>
                  </a:lvl5pPr>
                  <a:lvl6pPr marL="1714500" indent="0" algn="ctr" defTabSz="685800" rtl="0" eaLnBrk="1" latinLnBrk="0" hangingPunct="1">
                    <a:lnSpc>
                      <a:spcPct val="90000"/>
                    </a:lnSpc>
                    <a:spcBef>
                      <a:spcPts val="375"/>
                    </a:spcBef>
                    <a:buFont typeface="Arial" panose="020B0604020202020204" pitchFamily="34" charset="0"/>
                    <a:buNone/>
                    <a:defRPr sz="1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indent="0" algn="ctr" defTabSz="685800" rtl="0" eaLnBrk="1" latinLnBrk="0" hangingPunct="1">
                    <a:lnSpc>
                      <a:spcPct val="90000"/>
                    </a:lnSpc>
                    <a:spcBef>
                      <a:spcPts val="375"/>
                    </a:spcBef>
                    <a:buFont typeface="Arial" panose="020B0604020202020204" pitchFamily="34" charset="0"/>
                    <a:buNone/>
                    <a:defRPr sz="1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indent="0" algn="ctr" defTabSz="685800" rtl="0" eaLnBrk="1" latinLnBrk="0" hangingPunct="1">
                    <a:lnSpc>
                      <a:spcPct val="90000"/>
                    </a:lnSpc>
                    <a:spcBef>
                      <a:spcPts val="375"/>
                    </a:spcBef>
                    <a:buFont typeface="Arial" panose="020B0604020202020204" pitchFamily="34" charset="0"/>
                    <a:buNone/>
                    <a:defRPr sz="1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indent="0" algn="ctr" defTabSz="685800" rtl="0" eaLnBrk="1" latinLnBrk="0" hangingPunct="1">
                    <a:lnSpc>
                      <a:spcPct val="90000"/>
                    </a:lnSpc>
                    <a:spcBef>
                      <a:spcPts val="375"/>
                    </a:spcBef>
                    <a:buFont typeface="Arial" panose="020B0604020202020204" pitchFamily="34" charset="0"/>
                    <a:buNone/>
                    <a:defRPr sz="1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2" name="Subtitle 2">
                  <a:extLst>
                    <a:ext uri="{FF2B5EF4-FFF2-40B4-BE49-F238E27FC236}">
                      <a16:creationId xmlns:a16="http://schemas.microsoft.com/office/drawing/2014/main" id="{100D249B-A9DD-2382-1125-B8DA1A4CB7F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7200" y="3265336"/>
                  <a:ext cx="1303627" cy="48768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70D5DD49-EE1C-1216-1447-AF8E8DEDC0E4}"/>
                </a:ext>
              </a:extLst>
            </p:cNvPr>
            <p:cNvCxnSpPr>
              <a:cxnSpLocks/>
            </p:cNvCxnSpPr>
            <p:nvPr/>
          </p:nvCxnSpPr>
          <p:spPr>
            <a:xfrm>
              <a:off x="1537018" y="3627017"/>
              <a:ext cx="1548088" cy="125999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0560944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6EF15-3440-23A1-B029-97773CEB4E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0976" y="346774"/>
            <a:ext cx="7498080" cy="880173"/>
          </a:xfrm>
        </p:spPr>
        <p:txBody>
          <a:bodyPr>
            <a:normAutofit/>
          </a:bodyPr>
          <a:lstStyle/>
          <a:p>
            <a:r>
              <a:rPr lang="en-US" dirty="0"/>
              <a:t>Nested Optimization</a:t>
            </a:r>
            <a:endParaRPr lang="en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40222C37-375F-B597-96A8-16BB5195C40E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502920" y="1344167"/>
                <a:ext cx="8044314" cy="4777499"/>
              </a:xfrm>
            </p:spPr>
            <p:txBody>
              <a:bodyPr/>
              <a:lstStyle/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Impose structural constraint on variable (controls)</a:t>
                </a:r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acc>
                      <m:accPr>
                        <m:chr m:val="̃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acc>
                  </m:oMath>
                </a14:m>
                <a:r>
                  <a:rPr lang="en-US" dirty="0"/>
                  <a:t> and solve for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acc>
                  </m:oMath>
                </a14:m>
                <a:r>
                  <a:rPr lang="en-US" dirty="0"/>
                  <a:t> instead</a:t>
                </a:r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Usually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p>
                    </m:sSup>
                  </m:oMath>
                </a14:m>
                <a:r>
                  <a:rPr lang="en-US" dirty="0"/>
                  <a:t>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so that we solve a problem of smaller dimension</a:t>
                </a:r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Example: heading constraint.</a:t>
                </a:r>
              </a:p>
              <a:p>
                <a:pPr algn="l"/>
                <a:r>
                  <a:rPr lang="en-US" sz="2000" b="1" dirty="0"/>
                  <a:t>Heading Constraint</a:t>
                </a:r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We want path beginning to be aligned with heading:</a:t>
                </a:r>
              </a:p>
              <a:p>
                <a:pPr algn="l"/>
                <a:br>
                  <a:rPr lang="en-US" b="0" i="1" dirty="0">
                    <a:latin typeface="Cambria Math" panose="02040503050406030204" pitchFamily="18" charset="0"/>
                  </a:rPr>
                </a:br>
                <a:br>
                  <a:rPr lang="en-US" b="0" i="1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den>
                          </m:f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tan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endParaRPr lang="en-IL" sz="1600" dirty="0"/>
              </a:p>
            </p:txBody>
          </p:sp>
        </mc:Choice>
        <mc:Fallback xmlns="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40222C37-375F-B597-96A8-16BB5195C40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502920" y="1344167"/>
                <a:ext cx="8044314" cy="4777499"/>
              </a:xfrm>
              <a:blipFill>
                <a:blip r:embed="rId2"/>
                <a:stretch>
                  <a:fillRect l="-834" t="-1148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DA01C05F-9EF8-FE2E-D046-610D00A3D6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7558" y="3429000"/>
            <a:ext cx="3985252" cy="3082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C371C85-3B51-A56B-C452-6AF96BA48BD5}"/>
                  </a:ext>
                </a:extLst>
              </p:cNvPr>
              <p:cNvSpPr txBox="1"/>
              <p:nvPr/>
            </p:nvSpPr>
            <p:spPr>
              <a:xfrm>
                <a:off x="3345648" y="4798985"/>
                <a:ext cx="37414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IL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C371C85-3B51-A56B-C452-6AF96BA48B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5648" y="4798985"/>
                <a:ext cx="374141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E02696C-40CF-CEBD-EC0F-D54D90C2B45D}"/>
              </a:ext>
            </a:extLst>
          </p:cNvPr>
          <p:cNvCxnSpPr>
            <a:cxnSpLocks/>
          </p:cNvCxnSpPr>
          <p:nvPr/>
        </p:nvCxnSpPr>
        <p:spPr>
          <a:xfrm flipH="1" flipV="1">
            <a:off x="3355173" y="4709363"/>
            <a:ext cx="364616" cy="22225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896973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8DB262F1-195D-1ED2-D884-7B032215C696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1003300" y="137160"/>
                <a:ext cx="6858000" cy="1695371"/>
              </a:xfrm>
            </p:spPr>
            <p:txBody>
              <a:bodyPr>
                <a:normAutofit/>
              </a:bodyPr>
              <a:lstStyle/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Can be shown (won’t prove) that for clamped B-spline the condition is identical to the structural constraint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</m:oMath>
                  </m:oMathPara>
                </a14:m>
                <a:br>
                  <a:rPr lang="en-US" dirty="0"/>
                </a:br>
                <a:br>
                  <a:rPr lang="en-US" dirty="0"/>
                </a:b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,…, 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8DB262F1-195D-1ED2-D884-7B032215C69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1003300" y="137160"/>
                <a:ext cx="6858000" cy="1695371"/>
              </a:xfrm>
              <a:blipFill>
                <a:blip r:embed="rId2"/>
                <a:stretch>
                  <a:fillRect l="-622" t="-3597" r="-267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4">
            <a:extLst>
              <a:ext uri="{FF2B5EF4-FFF2-40B4-BE49-F238E27FC236}">
                <a16:creationId xmlns:a16="http://schemas.microsoft.com/office/drawing/2014/main" id="{48220286-1E37-467D-CDBC-8376F5CA44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8597" y="2339834"/>
            <a:ext cx="5156836" cy="3988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EC5AEBC-9664-20C5-2950-7890CBBADB5A}"/>
                  </a:ext>
                </a:extLst>
              </p:cNvPr>
              <p:cNvSpPr txBox="1"/>
              <p:nvPr/>
            </p:nvSpPr>
            <p:spPr>
              <a:xfrm>
                <a:off x="2960878" y="4123073"/>
                <a:ext cx="37414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IL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EC5AEBC-9664-20C5-2950-7890CBBADB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0878" y="4123073"/>
                <a:ext cx="374141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58A92FF-230B-7930-EA27-3BF1223E5937}"/>
              </a:ext>
            </a:extLst>
          </p:cNvPr>
          <p:cNvCxnSpPr>
            <a:cxnSpLocks/>
          </p:cNvCxnSpPr>
          <p:nvPr/>
        </p:nvCxnSpPr>
        <p:spPr>
          <a:xfrm flipH="1" flipV="1">
            <a:off x="2723388" y="3905003"/>
            <a:ext cx="611631" cy="35069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618375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D2729-8A2F-236C-597F-F3535F0528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92025"/>
            <a:ext cx="6858000" cy="758951"/>
          </a:xfrm>
        </p:spPr>
        <p:txBody>
          <a:bodyPr/>
          <a:lstStyle/>
          <a:p>
            <a:r>
              <a:rPr lang="en-US" dirty="0"/>
              <a:t>Soft Constraint</a:t>
            </a:r>
            <a:endParaRPr lang="en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1C875AC2-410E-8B52-ABCB-6F838A807CF2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105878" y="1299410"/>
                <a:ext cx="8452906" cy="4687503"/>
              </a:xfrm>
            </p:spPr>
            <p:txBody>
              <a:bodyPr>
                <a:no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≈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→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≈0</m:t>
                      </m:r>
                    </m:oMath>
                  </m:oMathPara>
                </a14:m>
                <a:br>
                  <a:rPr lang="en-US" sz="2400" b="0" dirty="0"/>
                </a:br>
                <a:br>
                  <a:rPr lang="en-US" sz="2400" b="0" dirty="0"/>
                </a:br>
                <a:br>
                  <a:rPr lang="en-US" sz="2400" dirty="0"/>
                </a:br>
                <a:endParaRPr lang="en-US" sz="2400" dirty="0"/>
              </a:p>
              <a:p>
                <a:pPr algn="l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0,1,0,…,0,0,0,…,0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0,0,0,…,0,1,0,…,0</m:t>
                              </m:r>
                            </m:e>
                          </m:eqAr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1,0,…,0,0,…,0,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𝑐𝑜𝑠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0,0,…,1,0,…,0,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𝑠𝑖𝑛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400" dirty="0"/>
              </a:p>
              <a:p>
                <a:pPr algn="l"/>
                <a:br>
                  <a:rPr lang="en-US" sz="2400" b="0" dirty="0"/>
                </a:br>
                <a:endParaRPr lang="en-US" sz="2400" b="0" dirty="0"/>
              </a:p>
              <a:p>
                <a:pPr algn="l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ℓ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𝑠𝑡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d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400" dirty="0"/>
              </a:p>
              <a:p>
                <a:pPr algn="l"/>
                <a:endParaRPr lang="en-US" sz="2400" dirty="0"/>
              </a:p>
              <a:p>
                <a:pPr algn="l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ℓ=…+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𝑠𝑡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ℓ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𝑠𝑡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</m:oMath>
                  </m:oMathPara>
                </a14:m>
                <a:endParaRPr lang="en-IL" sz="2400" dirty="0"/>
              </a:p>
            </p:txBody>
          </p:sp>
        </mc:Choice>
        <mc:Fallback xmlns="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1C875AC2-410E-8B52-ABCB-6F838A807C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105878" y="1299410"/>
                <a:ext cx="8452906" cy="4687503"/>
              </a:xfrm>
              <a:blipFill>
                <a:blip r:embed="rId2"/>
                <a:stretch>
                  <a:fillRect l="-216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7885542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6EF15-3440-23A1-B029-97773CEB4E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346774"/>
            <a:ext cx="6858000" cy="880173"/>
          </a:xfrm>
        </p:spPr>
        <p:txBody>
          <a:bodyPr>
            <a:normAutofit fontScale="90000"/>
          </a:bodyPr>
          <a:lstStyle/>
          <a:p>
            <a:r>
              <a:rPr lang="en-US" dirty="0"/>
              <a:t>Heading Structural Constraints</a:t>
            </a:r>
            <a:endParaRPr lang="en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40222C37-375F-B597-96A8-16BB5195C40E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502920" y="1344168"/>
                <a:ext cx="7498080" cy="4581144"/>
              </a:xfrm>
            </p:spPr>
            <p:txBody>
              <a:bodyPr>
                <a:norm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  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  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endParaRPr lang="en-US" sz="2000" dirty="0"/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acc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,…, 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d>
                  </m:oMath>
                </a14:m>
                <a:endParaRPr lang="en-US" sz="2000" dirty="0"/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endParaRPr lang="en-US" sz="2000" dirty="0"/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7"/>
                                  <m:mcJc m:val="center"/>
                                </m:mcPr>
                              </m:mc>
                            </m:mcs>
                            <m:ctrlP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𝑐𝑜𝑠</m:t>
                              </m:r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⋱</m:t>
                              </m:r>
                            </m:e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𝑠𝑖𝑛</m:t>
                              </m:r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⋱</m:t>
                              </m:r>
                            </m:e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2000" dirty="0"/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acc>
                      <m:accPr>
                        <m:chr m:val="̃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acc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40222C37-375F-B597-96A8-16BB5195C40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502920" y="1344168"/>
                <a:ext cx="7498080" cy="4581144"/>
              </a:xfrm>
              <a:blipFill>
                <a:blip r:embed="rId2"/>
                <a:stretch>
                  <a:fillRect l="-732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728915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6EF15-3440-23A1-B029-97773CEB4E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346774"/>
            <a:ext cx="6858000" cy="880173"/>
          </a:xfrm>
        </p:spPr>
        <p:txBody>
          <a:bodyPr>
            <a:normAutofit fontScale="90000"/>
          </a:bodyPr>
          <a:lstStyle/>
          <a:p>
            <a:r>
              <a:rPr lang="en-US" dirty="0"/>
              <a:t>Heading Structural Constraints</a:t>
            </a:r>
            <a:endParaRPr lang="en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40222C37-375F-B597-96A8-16BB5195C40E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502920" y="1344168"/>
                <a:ext cx="7498080" cy="4581144"/>
              </a:xfrm>
            </p:spPr>
            <p:txBody>
              <a:bodyPr>
                <a:normAutofit/>
              </a:bodyPr>
              <a:lstStyle/>
              <a:p>
                <a:pPr marL="285750" indent="-285750" algn="l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𝐵𝑐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acc>
                          <m:accPr>
                            <m:chr m:val="̃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acc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limLow>
                      <m:limLow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groupChr>
                          <m:groupChrPr>
                            <m:chr m:val="⏟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e>
                            </m:d>
                          </m:e>
                        </m:groupChr>
                      </m:e>
                      <m:lim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</m:lim>
                    </m:limLow>
                    <m:acc>
                      <m:accPr>
                        <m:chr m:val="̃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acc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acc>
                      <m:accPr>
                        <m:chr m:val="̃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acc>
                  </m:oMath>
                </a14:m>
                <a:endParaRPr lang="en-US" sz="2400" dirty="0"/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Solve as before</a:t>
                </a:r>
                <a:br>
                  <a:rPr lang="en-US" sz="2400" b="0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</m:d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  <m: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p>
                            </m:sSup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  <m:sSubSup>
                          <m:sSub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e>
                    </m:d>
                    <m:acc>
                      <m:accPr>
                        <m:chr m:val="̃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acc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d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sz="2400" dirty="0"/>
              </a:p>
              <a:p>
                <a:pPr algn="l"/>
                <a:r>
                  <a:rPr lang="en-US" sz="2400" dirty="0"/>
                  <a:t>(with clamping as before, if needed)</a:t>
                </a:r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Construct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sz="2400" dirty="0"/>
                  <a:t> using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acc>
                      <m:accPr>
                        <m:chr m:val="̃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acc>
                  </m:oMath>
                </a14:m>
                <a:r>
                  <a:rPr lang="en-US" sz="2400" dirty="0"/>
                  <a:t>, and use it to construct the spline</a:t>
                </a:r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sz="2400" dirty="0"/>
                  <a:t> now contains the structural constraint ‘baked in’</a:t>
                </a:r>
              </a:p>
            </p:txBody>
          </p:sp>
        </mc:Choice>
        <mc:Fallback xmlns="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40222C37-375F-B597-96A8-16BB5195C40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502920" y="1344168"/>
                <a:ext cx="7498080" cy="4581144"/>
              </a:xfrm>
              <a:blipFill>
                <a:blip r:embed="rId2"/>
                <a:stretch>
                  <a:fillRect l="-1301" t="-1731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5361479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549A01-E858-F012-C3D4-0769E9A6E2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5508" y="447486"/>
            <a:ext cx="7872984" cy="1380744"/>
          </a:xfrm>
        </p:spPr>
        <p:txBody>
          <a:bodyPr>
            <a:normAutofit/>
          </a:bodyPr>
          <a:lstStyle/>
          <a:p>
            <a:r>
              <a:rPr lang="en-US" sz="4800" dirty="0"/>
              <a:t>5. TLDR - code</a:t>
            </a:r>
            <a:br>
              <a:rPr lang="en-US" sz="4800" dirty="0"/>
            </a:br>
            <a:endParaRPr lang="en-IL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F302A1A-A680-9304-0A77-DE9A104366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0592" y="1307592"/>
            <a:ext cx="4242816" cy="424281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0955393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74726F-1EEC-194E-6C83-BE58428A25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68680" y="98235"/>
            <a:ext cx="6858000" cy="935037"/>
          </a:xfrm>
        </p:spPr>
        <p:txBody>
          <a:bodyPr/>
          <a:lstStyle/>
          <a:p>
            <a:r>
              <a:rPr lang="en-US" dirty="0"/>
              <a:t>TLDR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7D711D0F-219A-0A3B-E233-9CC1E3FE0D95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457200" y="1044066"/>
                <a:ext cx="8007350" cy="5109846"/>
              </a:xfrm>
            </p:spPr>
            <p:txBody>
              <a:bodyPr>
                <a:normAutofit/>
              </a:bodyPr>
              <a:lstStyle/>
              <a:p>
                <a:pPr marL="457200" indent="-457200" algn="l">
                  <a:buFont typeface="Arial" panose="020B0604020202020204" pitchFamily="34" charset="0"/>
                  <a:buChar char="•"/>
                </a:pPr>
                <a:r>
                  <a:rPr lang="en-US" sz="3200" dirty="0">
                    <a:hlinkClick r:id="rId2"/>
                  </a:rPr>
                  <a:t>https://github.com/imagry/aidriver_new/tree/dev/modules/planner/common/curve</a:t>
                </a:r>
                <a:endParaRPr lang="en-US" sz="3200" dirty="0"/>
              </a:p>
              <a:p>
                <a:pPr marL="457200" indent="-457200" algn="l">
                  <a:buFont typeface="Arial" panose="020B0604020202020204" pitchFamily="34" charset="0"/>
                  <a:buChar char="•"/>
                </a:pPr>
                <a:endParaRPr lang="en-US" sz="3200" dirty="0"/>
              </a:p>
              <a:p>
                <a:pPr marL="457200" indent="-457200" algn="l">
                  <a:buFont typeface="Arial" panose="020B0604020202020204" pitchFamily="34" charset="0"/>
                  <a:buChar char="•"/>
                </a:pPr>
                <a:r>
                  <a:rPr lang="en-US" sz="3200" dirty="0"/>
                  <a:t>modules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3200" dirty="0"/>
                  <a:t> planner </a:t>
                </a:r>
                <a14:m>
                  <m:oMath xmlns:m="http://schemas.openxmlformats.org/officeDocument/2006/math">
                    <m:r>
                      <a:rPr lang="en-US" sz="3200" i="1">
                        <a:latin typeface="Cambria Math" panose="02040503050406030204" pitchFamily="18" charset="0"/>
                      </a:rPr>
                      <m:t>→ </m:t>
                    </m:r>
                  </m:oMath>
                </a14:m>
                <a:r>
                  <a:rPr lang="en-US" sz="3200" dirty="0"/>
                  <a:t>common </a:t>
                </a:r>
                <a14:m>
                  <m:oMath xmlns:m="http://schemas.openxmlformats.org/officeDocument/2006/math">
                    <m:r>
                      <a:rPr lang="en-US" sz="3200" i="1">
                        <a:latin typeface="Cambria Math" panose="02040503050406030204" pitchFamily="18" charset="0"/>
                      </a:rPr>
                      <m:t>→ </m:t>
                    </m:r>
                  </m:oMath>
                </a14:m>
                <a:r>
                  <a:rPr lang="en-US" sz="3200" dirty="0"/>
                  <a:t>curve</a:t>
                </a:r>
              </a:p>
              <a:p>
                <a:pPr marL="457200" indent="-457200" algn="l">
                  <a:buFont typeface="Arial" panose="020B0604020202020204" pitchFamily="34" charset="0"/>
                  <a:buChar char="•"/>
                </a:pPr>
                <a:endParaRPr lang="en-US" sz="3200" dirty="0"/>
              </a:p>
              <a:p>
                <a:pPr marL="457200" indent="-457200" algn="l">
                  <a:buFont typeface="Arial" panose="020B0604020202020204" pitchFamily="34" charset="0"/>
                  <a:buChar char="•"/>
                </a:pPr>
                <a:r>
                  <a:rPr lang="en-US" sz="3200" dirty="0"/>
                  <a:t>Readme with examples</a:t>
                </a:r>
                <a:br>
                  <a:rPr lang="en-US" sz="3200" dirty="0"/>
                </a:br>
                <a:endParaRPr lang="en-US" sz="3200" dirty="0"/>
              </a:p>
              <a:p>
                <a:pPr marL="457200" indent="-457200" algn="l">
                  <a:buFont typeface="Arial" panose="020B0604020202020204" pitchFamily="34" charset="0"/>
                  <a:buChar char="•"/>
                </a:pPr>
                <a:r>
                  <a:rPr lang="en-US" sz="2400" dirty="0" err="1"/>
                  <a:t>BSpline</a:t>
                </a:r>
                <a:r>
                  <a:rPr lang="en-US" sz="2400" dirty="0"/>
                  <a:t> spline = </a:t>
                </a:r>
                <a:r>
                  <a:rPr lang="en-US" sz="2400" dirty="0" err="1"/>
                  <a:t>BSplineInterpolation</a:t>
                </a:r>
                <a:r>
                  <a:rPr lang="en-US" sz="2400" dirty="0"/>
                  <a:t>(</a:t>
                </a:r>
                <a:r>
                  <a:rPr lang="en-US" sz="2400" dirty="0" err="1"/>
                  <a:t>input_path</a:t>
                </a:r>
                <a:r>
                  <a:rPr lang="en-US" sz="2400" dirty="0"/>
                  <a:t>, degree, </a:t>
                </a:r>
                <a:r>
                  <a:rPr lang="en-US" sz="2400" dirty="0" err="1"/>
                  <a:t>nc</a:t>
                </a:r>
                <a:r>
                  <a:rPr lang="en-US" sz="2400" dirty="0"/>
                  <a:t>, lambda, clamping);</a:t>
                </a:r>
                <a:br>
                  <a:rPr lang="en-US" sz="2400" dirty="0"/>
                </a:br>
                <a:r>
                  <a:rPr lang="en-US" sz="2400" dirty="0"/>
                  <a:t>auto </a:t>
                </a:r>
                <a:r>
                  <a:rPr lang="en-US" sz="2400" dirty="0" err="1"/>
                  <a:t>output_path</a:t>
                </a:r>
                <a:r>
                  <a:rPr lang="en-US" sz="2400" dirty="0"/>
                  <a:t> = spline(</a:t>
                </a:r>
                <a:r>
                  <a:rPr lang="en-US" sz="2400" dirty="0" err="1"/>
                  <a:t>curve_points</a:t>
                </a:r>
                <a:r>
                  <a:rPr lang="en-US" sz="2400" dirty="0"/>
                  <a:t>);</a:t>
                </a:r>
              </a:p>
            </p:txBody>
          </p:sp>
        </mc:Choice>
        <mc:Fallback xmlns="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7D711D0F-219A-0A3B-E233-9CC1E3FE0D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457200" y="1044066"/>
                <a:ext cx="8007350" cy="5109846"/>
              </a:xfrm>
              <a:blipFill>
                <a:blip r:embed="rId3"/>
                <a:stretch>
                  <a:fillRect l="-1750" t="-2503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4791644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549A01-E858-F012-C3D4-0769E9A6E2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5508" y="548640"/>
            <a:ext cx="7872984" cy="1279590"/>
          </a:xfrm>
        </p:spPr>
        <p:txBody>
          <a:bodyPr>
            <a:normAutofit fontScale="90000"/>
          </a:bodyPr>
          <a:lstStyle/>
          <a:p>
            <a:r>
              <a:rPr lang="en-US" sz="4800" dirty="0"/>
              <a:t>6. Solving problems with spline optimization - brainstorm session</a:t>
            </a:r>
            <a:endParaRPr lang="en-IL" dirty="0"/>
          </a:p>
        </p:txBody>
      </p:sp>
      <p:pic>
        <p:nvPicPr>
          <p:cNvPr id="4" name="Picture 3" descr="A cartoon car with a graduation cap and light bulb&#10;&#10;Description automatically generated">
            <a:extLst>
              <a:ext uri="{FF2B5EF4-FFF2-40B4-BE49-F238E27FC236}">
                <a16:creationId xmlns:a16="http://schemas.microsoft.com/office/drawing/2014/main" id="{0B98285C-F7DE-A023-5910-4C05F0DC12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3472" y="1828230"/>
            <a:ext cx="3877056" cy="387705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92209614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A4765-3C43-5D8C-5A2D-7906331263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8056" y="137161"/>
            <a:ext cx="8019288" cy="1463039"/>
          </a:xfrm>
        </p:spPr>
        <p:txBody>
          <a:bodyPr>
            <a:normAutofit/>
          </a:bodyPr>
          <a:lstStyle/>
          <a:p>
            <a:r>
              <a:rPr lang="en-US" dirty="0"/>
              <a:t>Max Curvature and</a:t>
            </a:r>
            <a:br>
              <a:rPr lang="en-US" dirty="0"/>
            </a:br>
            <a:r>
              <a:rPr lang="en-US" dirty="0"/>
              <a:t>Obstacle Avoidance</a:t>
            </a:r>
            <a:endParaRPr lang="en-IL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B889590-E6F1-1B87-4710-114C30315F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880" y="4096558"/>
            <a:ext cx="8284464" cy="2788919"/>
          </a:xfrm>
        </p:spPr>
        <p:txBody>
          <a:bodyPr>
            <a:normAutofit/>
          </a:bodyPr>
          <a:lstStyle/>
          <a:p>
            <a:pPr marL="342900" indent="-342900" algn="l">
              <a:buAutoNum type="arabicPeriod"/>
            </a:pPr>
            <a:r>
              <a:rPr lang="en-US" sz="3200" b="1" dirty="0"/>
              <a:t>Spline locality:</a:t>
            </a:r>
            <a:r>
              <a:rPr lang="en-US" sz="3200" dirty="0"/>
              <a:t> fix the spline locally</a:t>
            </a:r>
          </a:p>
          <a:p>
            <a:pPr marL="342900" indent="-342900" algn="l">
              <a:buAutoNum type="arabicPeriod"/>
            </a:pPr>
            <a:endParaRPr lang="en-US" sz="3200" dirty="0"/>
          </a:p>
          <a:p>
            <a:pPr marL="342900" indent="-342900" algn="l">
              <a:buAutoNum type="arabicPeriod"/>
            </a:pPr>
            <a:r>
              <a:rPr lang="en-US" sz="3200" b="1" dirty="0"/>
              <a:t>Spline optimization: </a:t>
            </a:r>
            <a:r>
              <a:rPr lang="en-US" sz="3200" dirty="0"/>
              <a:t>solve for solution (controls) that fit constraints</a:t>
            </a:r>
            <a:endParaRPr lang="en-IL" sz="3200" b="1" dirty="0"/>
          </a:p>
        </p:txBody>
      </p:sp>
      <p:pic>
        <p:nvPicPr>
          <p:cNvPr id="5" name="Picture 4" descr="A cartoon car with a traffic cone and a traffic light&#10;&#10;Description automatically generated">
            <a:extLst>
              <a:ext uri="{FF2B5EF4-FFF2-40B4-BE49-F238E27FC236}">
                <a16:creationId xmlns:a16="http://schemas.microsoft.com/office/drawing/2014/main" id="{1F6494A1-FA90-7767-E66D-6CFC58011B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4568"/>
          <a:stretch/>
        </p:blipFill>
        <p:spPr>
          <a:xfrm>
            <a:off x="2944368" y="1600200"/>
            <a:ext cx="2761488" cy="235919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53799404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6DE02D-07BE-17D3-7FD1-1D7EF2AB3E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0"/>
            <a:ext cx="6858000" cy="891223"/>
          </a:xfrm>
        </p:spPr>
        <p:txBody>
          <a:bodyPr>
            <a:normAutofit/>
          </a:bodyPr>
          <a:lstStyle/>
          <a:p>
            <a:r>
              <a:rPr lang="en-US" dirty="0"/>
              <a:t>Local Fix</a:t>
            </a:r>
            <a:endParaRPr lang="en-IL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ADD7B2-7D48-B309-F65F-140DE82171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4320" y="4059936"/>
            <a:ext cx="8046720" cy="1545336"/>
          </a:xfrm>
        </p:spPr>
        <p:txBody>
          <a:bodyPr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Which control to move?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Maybe not just one?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Which direction to move it? By how much?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After moving it, recheck validity? What if it violates a different constraint now?</a:t>
            </a:r>
            <a:endParaRPr lang="en-I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536070-6CA2-7B07-BB38-94FF3291CE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250" t="9582" r="9576" b="5200"/>
          <a:stretch/>
        </p:blipFill>
        <p:spPr>
          <a:xfrm>
            <a:off x="2936057" y="1064261"/>
            <a:ext cx="3040379" cy="2364739"/>
          </a:xfrm>
          <a:prstGeom prst="rect">
            <a:avLst/>
          </a:prstGeom>
        </p:spPr>
      </p:pic>
      <p:pic>
        <p:nvPicPr>
          <p:cNvPr id="5" name="Picture 2" descr="vintage car 1193929 PNG">
            <a:extLst>
              <a:ext uri="{FF2B5EF4-FFF2-40B4-BE49-F238E27FC236}">
                <a16:creationId xmlns:a16="http://schemas.microsoft.com/office/drawing/2014/main" id="{B5FF6C09-11A0-D0A1-58BB-606925D990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2152" y="1441223"/>
            <a:ext cx="512064" cy="225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79629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34AB00-796B-A396-DA73-49DBC6D51C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46305"/>
            <a:ext cx="6858000" cy="713231"/>
          </a:xfrm>
        </p:spPr>
        <p:txBody>
          <a:bodyPr/>
          <a:lstStyle/>
          <a:p>
            <a:r>
              <a:rPr lang="en-US" dirty="0"/>
              <a:t>Basis Functions - standard</a:t>
            </a:r>
            <a:endParaRPr lang="en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8E7B84F3-0691-FD94-AA45-98BA97C207FE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1143000" y="859536"/>
                <a:ext cx="6858000" cy="1951788"/>
              </a:xfrm>
            </p:spPr>
            <p:txBody>
              <a:bodyPr>
                <a:normAutofit/>
              </a:bodyPr>
              <a:lstStyle/>
              <a:p>
                <a:pPr algn="l"/>
                <a:r>
                  <a:rPr lang="en-US" dirty="0"/>
                  <a:t>Given the knot vector </a:t>
                </a:r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ba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N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algn="l"/>
                <a:endParaRPr lang="en-US" dirty="0"/>
              </a:p>
              <a:p>
                <a:pPr algn="l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bar>
                            <m:barPr>
                              <m:pos m:val="top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ba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        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  <a:p>
                <a:pPr algn="l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bar>
                            <m:barPr>
                              <m:pos m:val="top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bar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bar>
                            <m:barPr>
                              <m:pos m:val="top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bar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bar>
                            <m:barPr>
                              <m:pos m:val="top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bar>
                        </m:e>
                      </m:d>
                    </m:oMath>
                  </m:oMathPara>
                </a14:m>
                <a:endParaRPr lang="en-IL" dirty="0"/>
              </a:p>
            </p:txBody>
          </p:sp>
        </mc:Choice>
        <mc:Fallback xmlns="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8E7B84F3-0691-FD94-AA45-98BA97C207F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1143000" y="859536"/>
                <a:ext cx="6858000" cy="1951788"/>
              </a:xfrm>
              <a:blipFill>
                <a:blip r:embed="rId3"/>
                <a:stretch>
                  <a:fillRect l="-800" t="-2188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31" name="Picture 6">
            <a:extLst>
              <a:ext uri="{FF2B5EF4-FFF2-40B4-BE49-F238E27FC236}">
                <a16:creationId xmlns:a16="http://schemas.microsoft.com/office/drawing/2014/main" id="{1D89F3C6-E8E9-D5B8-ABF4-933772055C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1277" y="3000790"/>
            <a:ext cx="3720110" cy="2786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2" name="Subtitle 2">
            <a:extLst>
              <a:ext uri="{FF2B5EF4-FFF2-40B4-BE49-F238E27FC236}">
                <a16:creationId xmlns:a16="http://schemas.microsoft.com/office/drawing/2014/main" id="{015B2C2C-8A52-D069-63E4-6FE2C11AAED9}"/>
              </a:ext>
            </a:extLst>
          </p:cNvPr>
          <p:cNvSpPr txBox="1">
            <a:spLocks/>
          </p:cNvSpPr>
          <p:nvPr/>
        </p:nvSpPr>
        <p:spPr>
          <a:xfrm>
            <a:off x="1194435" y="2737643"/>
            <a:ext cx="2440892" cy="4089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F05826"/>
              </a:buClr>
              <a:buFont typeface="Arial" panose="020B0604020202020204" pitchFamily="34" charset="0"/>
              <a:buNone/>
              <a:defRPr sz="1800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05826"/>
              </a:buClr>
              <a:buFont typeface="Arial" panose="020B0604020202020204" pitchFamily="34" charset="0"/>
              <a:buNone/>
              <a:defRPr sz="1500" kern="1200">
                <a:solidFill>
                  <a:sysClr val="windowText" lastClr="000000"/>
                </a:solidFill>
                <a:latin typeface="Poppins" pitchFamily="2" charset="77"/>
                <a:ea typeface="+mn-ea"/>
                <a:cs typeface="Poppins" pitchFamily="2" charset="77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05826"/>
              </a:buClr>
              <a:buFont typeface="Arial" panose="020B0604020202020204" pitchFamily="34" charset="0"/>
              <a:buNone/>
              <a:defRPr sz="1350" b="1" kern="1200">
                <a:solidFill>
                  <a:sysClr val="windowText" lastClr="000000"/>
                </a:solidFill>
                <a:latin typeface="Montserrat Light" pitchFamily="2" charset="77"/>
                <a:ea typeface="+mn-ea"/>
                <a:cs typeface="Poppins" pitchFamily="2" charset="77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05826"/>
              </a:buClr>
              <a:buFont typeface="Arial" panose="020B0604020202020204" pitchFamily="34" charset="0"/>
              <a:buNone/>
              <a:defRPr sz="1200" kern="1200">
                <a:solidFill>
                  <a:sysClr val="windowText" lastClr="000000"/>
                </a:solidFill>
                <a:latin typeface="Montserrat Light" pitchFamily="2" charset="77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05826"/>
              </a:buClr>
              <a:buFont typeface="Arial" panose="020B0604020202020204" pitchFamily="34" charset="0"/>
              <a:buNone/>
              <a:defRPr sz="1200" i="0" kern="1200">
                <a:solidFill>
                  <a:srgbClr val="EA590C"/>
                </a:solidFill>
                <a:latin typeface="Nasalization Rg" panose="020B0604020202020204" pitchFamily="34" charset="0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1" dirty="0"/>
              <a:t>Recursive Illustration</a:t>
            </a:r>
            <a:endParaRPr lang="en-IL" b="1" dirty="0"/>
          </a:p>
        </p:txBody>
      </p:sp>
      <p:sp>
        <p:nvSpPr>
          <p:cNvPr id="1033" name="Subtitle 2">
            <a:extLst>
              <a:ext uri="{FF2B5EF4-FFF2-40B4-BE49-F238E27FC236}">
                <a16:creationId xmlns:a16="http://schemas.microsoft.com/office/drawing/2014/main" id="{81554CDF-6F30-4C56-2AFA-430021FF34AC}"/>
              </a:ext>
            </a:extLst>
          </p:cNvPr>
          <p:cNvSpPr txBox="1">
            <a:spLocks/>
          </p:cNvSpPr>
          <p:nvPr/>
        </p:nvSpPr>
        <p:spPr>
          <a:xfrm>
            <a:off x="5970495" y="2668766"/>
            <a:ext cx="2440892" cy="4089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F05826"/>
              </a:buClr>
              <a:buFont typeface="Arial" panose="020B0604020202020204" pitchFamily="34" charset="0"/>
              <a:buNone/>
              <a:defRPr sz="1800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05826"/>
              </a:buClr>
              <a:buFont typeface="Arial" panose="020B0604020202020204" pitchFamily="34" charset="0"/>
              <a:buNone/>
              <a:defRPr sz="1500" kern="1200">
                <a:solidFill>
                  <a:sysClr val="windowText" lastClr="000000"/>
                </a:solidFill>
                <a:latin typeface="Poppins" pitchFamily="2" charset="77"/>
                <a:ea typeface="+mn-ea"/>
                <a:cs typeface="Poppins" pitchFamily="2" charset="77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05826"/>
              </a:buClr>
              <a:buFont typeface="Arial" panose="020B0604020202020204" pitchFamily="34" charset="0"/>
              <a:buNone/>
              <a:defRPr sz="1350" b="1" kern="1200">
                <a:solidFill>
                  <a:sysClr val="windowText" lastClr="000000"/>
                </a:solidFill>
                <a:latin typeface="Montserrat Light" pitchFamily="2" charset="77"/>
                <a:ea typeface="+mn-ea"/>
                <a:cs typeface="Poppins" pitchFamily="2" charset="77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05826"/>
              </a:buClr>
              <a:buFont typeface="Arial" panose="020B0604020202020204" pitchFamily="34" charset="0"/>
              <a:buNone/>
              <a:defRPr sz="1200" kern="1200">
                <a:solidFill>
                  <a:sysClr val="windowText" lastClr="000000"/>
                </a:solidFill>
                <a:latin typeface="Montserrat Light" pitchFamily="2" charset="77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05826"/>
              </a:buClr>
              <a:buFont typeface="Arial" panose="020B0604020202020204" pitchFamily="34" charset="0"/>
              <a:buNone/>
              <a:defRPr sz="1200" i="0" kern="1200">
                <a:solidFill>
                  <a:srgbClr val="EA590C"/>
                </a:solidFill>
                <a:latin typeface="Nasalization Rg" panose="020B0604020202020204" pitchFamily="34" charset="0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1" dirty="0"/>
              <a:t>Basis Functions</a:t>
            </a:r>
            <a:endParaRPr lang="en-IL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0D2888A6-AF8C-D432-F797-D529D609147F}"/>
                  </a:ext>
                </a:extLst>
              </p:cNvPr>
              <p:cNvSpPr/>
              <p:nvPr/>
            </p:nvSpPr>
            <p:spPr>
              <a:xfrm>
                <a:off x="1995357" y="3146625"/>
                <a:ext cx="576072" cy="57607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IL" dirty="0"/>
              </a:p>
            </p:txBody>
          </p:sp>
        </mc:Choice>
        <mc:Fallback xmlns="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0D2888A6-AF8C-D432-F797-D529D60914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5357" y="3146625"/>
                <a:ext cx="576072" cy="576072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D35FA140-6BCF-C85C-2891-B8ACE5D233EC}"/>
                  </a:ext>
                </a:extLst>
              </p:cNvPr>
              <p:cNvSpPr/>
              <p:nvPr/>
            </p:nvSpPr>
            <p:spPr>
              <a:xfrm>
                <a:off x="1194435" y="3974898"/>
                <a:ext cx="576072" cy="57607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IL" dirty="0"/>
              </a:p>
            </p:txBody>
          </p:sp>
        </mc:Choice>
        <mc:Fallback xmlns="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D35FA140-6BCF-C85C-2891-B8ACE5D233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4435" y="3974898"/>
                <a:ext cx="576072" cy="576072"/>
              </a:xfrm>
              <a:prstGeom prst="ellipse">
                <a:avLst/>
              </a:prstGeom>
              <a:blipFill>
                <a:blip r:embed="rId6"/>
                <a:stretch>
                  <a:fillRect l="-1042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DF79367-DE46-BE8D-33BA-CFB66C7A9C73}"/>
              </a:ext>
            </a:extLst>
          </p:cNvPr>
          <p:cNvCxnSpPr>
            <a:stCxn id="6" idx="3"/>
            <a:endCxn id="8" idx="7"/>
          </p:cNvCxnSpPr>
          <p:nvPr/>
        </p:nvCxnSpPr>
        <p:spPr>
          <a:xfrm flipH="1">
            <a:off x="1686143" y="3638333"/>
            <a:ext cx="393578" cy="4209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3EBB7B41-A284-2E80-769E-21262B625307}"/>
                  </a:ext>
                </a:extLst>
              </p:cNvPr>
              <p:cNvSpPr/>
              <p:nvPr/>
            </p:nvSpPr>
            <p:spPr>
              <a:xfrm>
                <a:off x="2809225" y="3974898"/>
                <a:ext cx="576072" cy="57607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IL" dirty="0"/>
              </a:p>
            </p:txBody>
          </p:sp>
        </mc:Choice>
        <mc:Fallback xmlns="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3EBB7B41-A284-2E80-769E-21262B6253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9225" y="3974898"/>
                <a:ext cx="576072" cy="576072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F845019-238D-1905-3ACB-3B2394B330BF}"/>
              </a:ext>
            </a:extLst>
          </p:cNvPr>
          <p:cNvCxnSpPr>
            <a:stCxn id="6" idx="5"/>
            <a:endCxn id="12" idx="1"/>
          </p:cNvCxnSpPr>
          <p:nvPr/>
        </p:nvCxnSpPr>
        <p:spPr>
          <a:xfrm>
            <a:off x="2487065" y="3638333"/>
            <a:ext cx="406524" cy="4209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D6D84E88-CF09-154C-BA95-BE4589973262}"/>
                  </a:ext>
                </a:extLst>
              </p:cNvPr>
              <p:cNvSpPr/>
              <p:nvPr/>
            </p:nvSpPr>
            <p:spPr>
              <a:xfrm>
                <a:off x="302676" y="4872785"/>
                <a:ext cx="576072" cy="57607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IL" dirty="0"/>
              </a:p>
            </p:txBody>
          </p:sp>
        </mc:Choice>
        <mc:Fallback xmlns=""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D6D84E88-CF09-154C-BA95-BE45899732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676" y="4872785"/>
                <a:ext cx="576072" cy="576072"/>
              </a:xfrm>
              <a:prstGeom prst="ellipse">
                <a:avLst/>
              </a:prstGeom>
              <a:blipFill>
                <a:blip r:embed="rId8"/>
                <a:stretch>
                  <a:fillRect l="-1042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CFC524C-DD84-E97E-40A5-7B6D3728B0A8}"/>
              </a:ext>
            </a:extLst>
          </p:cNvPr>
          <p:cNvCxnSpPr>
            <a:cxnSpLocks/>
            <a:stCxn id="8" idx="3"/>
            <a:endCxn id="14" idx="7"/>
          </p:cNvCxnSpPr>
          <p:nvPr/>
        </p:nvCxnSpPr>
        <p:spPr>
          <a:xfrm flipH="1">
            <a:off x="794384" y="4466606"/>
            <a:ext cx="484415" cy="4905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EED1A7F6-03D3-E718-A2A0-B42725FCB2C2}"/>
                  </a:ext>
                </a:extLst>
              </p:cNvPr>
              <p:cNvSpPr/>
              <p:nvPr/>
            </p:nvSpPr>
            <p:spPr>
              <a:xfrm>
                <a:off x="1977067" y="4843120"/>
                <a:ext cx="576072" cy="57607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IL" dirty="0"/>
              </a:p>
            </p:txBody>
          </p:sp>
        </mc:Choice>
        <mc:Fallback xmlns=""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EED1A7F6-03D3-E718-A2A0-B42725FCB2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7067" y="4843120"/>
                <a:ext cx="576072" cy="576072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D825402-89C4-A1D8-B354-28F664E385AB}"/>
              </a:ext>
            </a:extLst>
          </p:cNvPr>
          <p:cNvCxnSpPr>
            <a:cxnSpLocks/>
            <a:stCxn id="8" idx="5"/>
            <a:endCxn id="19" idx="1"/>
          </p:cNvCxnSpPr>
          <p:nvPr/>
        </p:nvCxnSpPr>
        <p:spPr>
          <a:xfrm>
            <a:off x="1686143" y="4466606"/>
            <a:ext cx="375288" cy="4608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C3B0CCF-9370-7A1F-7901-3EC4856C4336}"/>
              </a:ext>
            </a:extLst>
          </p:cNvPr>
          <p:cNvCxnSpPr>
            <a:cxnSpLocks/>
            <a:stCxn id="12" idx="3"/>
            <a:endCxn id="19" idx="7"/>
          </p:cNvCxnSpPr>
          <p:nvPr/>
        </p:nvCxnSpPr>
        <p:spPr>
          <a:xfrm flipH="1">
            <a:off x="2468775" y="4466606"/>
            <a:ext cx="424814" cy="4608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4FD50578-6C08-601F-88A5-0CE19A9AD5BE}"/>
                  </a:ext>
                </a:extLst>
              </p:cNvPr>
              <p:cNvSpPr/>
              <p:nvPr/>
            </p:nvSpPr>
            <p:spPr>
              <a:xfrm>
                <a:off x="3591857" y="4843120"/>
                <a:ext cx="576072" cy="57607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IL" dirty="0"/>
              </a:p>
            </p:txBody>
          </p:sp>
        </mc:Choice>
        <mc:Fallback xmlns=""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4FD50578-6C08-601F-88A5-0CE19A9AD5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1857" y="4843120"/>
                <a:ext cx="576072" cy="576072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424F1CD-0952-A230-30FD-443CB4334A9C}"/>
              </a:ext>
            </a:extLst>
          </p:cNvPr>
          <p:cNvCxnSpPr>
            <a:cxnSpLocks/>
            <a:stCxn id="12" idx="5"/>
            <a:endCxn id="23" idx="1"/>
          </p:cNvCxnSpPr>
          <p:nvPr/>
        </p:nvCxnSpPr>
        <p:spPr>
          <a:xfrm>
            <a:off x="3300933" y="4466606"/>
            <a:ext cx="375288" cy="4608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218796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0E6B2-ECEB-6365-E0AB-F8EA7EA3C3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281115"/>
            <a:ext cx="6858000" cy="624141"/>
          </a:xfrm>
        </p:spPr>
        <p:txBody>
          <a:bodyPr>
            <a:normAutofit fontScale="90000"/>
          </a:bodyPr>
          <a:lstStyle/>
          <a:p>
            <a:r>
              <a:rPr lang="en-US" dirty="0"/>
              <a:t>Add invariant controls</a:t>
            </a:r>
            <a:endParaRPr lang="en-IL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B894D8C-A2BA-6DE6-96B6-F7971E1A93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67"/>
          <a:stretch/>
        </p:blipFill>
        <p:spPr bwMode="auto">
          <a:xfrm>
            <a:off x="2164556" y="2240280"/>
            <a:ext cx="4814887" cy="3640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ubtitle 2">
            <a:extLst>
              <a:ext uri="{FF2B5EF4-FFF2-40B4-BE49-F238E27FC236}">
                <a16:creationId xmlns:a16="http://schemas.microsoft.com/office/drawing/2014/main" id="{6C6AA39F-7113-2A66-C3A8-4C7CCA0C64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00" y="1335023"/>
            <a:ext cx="7543800" cy="905257"/>
          </a:xfrm>
        </p:spPr>
        <p:txBody>
          <a:bodyPr>
            <a:norm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Boehm’s algorithm for knot (control) insertion. To achieve…?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Adding controls increases locality property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896807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4D06F-68BC-1705-3532-12463DB596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265177"/>
            <a:ext cx="6858000" cy="726630"/>
          </a:xfrm>
        </p:spPr>
        <p:txBody>
          <a:bodyPr>
            <a:normAutofit/>
          </a:bodyPr>
          <a:lstStyle/>
          <a:p>
            <a:r>
              <a:rPr lang="en-US" dirty="0"/>
              <a:t>Local Curvature Fix</a:t>
            </a:r>
            <a:endParaRPr lang="en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96F294C1-436A-0723-EC4C-68CBBB13E208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4653229" y="1718437"/>
                <a:ext cx="2459736" cy="997394"/>
              </a:xfr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′′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′′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  <a:p>
                <a:endParaRPr lang="en-IL" dirty="0"/>
              </a:p>
            </p:txBody>
          </p:sp>
        </mc:Choice>
        <mc:Fallback xmlns="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96F294C1-436A-0723-EC4C-68CBBB13E20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4653229" y="1718437"/>
                <a:ext cx="2459736" cy="997394"/>
              </a:xfrm>
              <a:blipFill>
                <a:blip r:embed="rId2"/>
                <a:stretch>
                  <a:fillRect t="-610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C6CF07F2-32B6-BBCB-D696-7B528D7D2F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068" y="991807"/>
            <a:ext cx="3277057" cy="184810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Subtitle 2">
                <a:extLst>
                  <a:ext uri="{FF2B5EF4-FFF2-40B4-BE49-F238E27FC236}">
                    <a16:creationId xmlns:a16="http://schemas.microsoft.com/office/drawing/2014/main" id="{F7570D38-C77E-5574-DC9C-07AEA725D70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9992" y="2963291"/>
                <a:ext cx="8247888" cy="325462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ctr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Clr>
                    <a:srgbClr val="F05826"/>
                  </a:buClr>
                  <a:buFont typeface="Arial" panose="020B0604020202020204" pitchFamily="34" charset="0"/>
                  <a:buNone/>
                  <a:defRPr sz="1800" kern="120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indent="0" algn="ctr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Clr>
                    <a:srgbClr val="F05826"/>
                  </a:buClr>
                  <a:buFont typeface="Arial" panose="020B0604020202020204" pitchFamily="34" charset="0"/>
                  <a:buNone/>
                  <a:defRPr sz="1500" kern="1200">
                    <a:solidFill>
                      <a:sysClr val="windowText" lastClr="000000"/>
                    </a:solidFill>
                    <a:latin typeface="Poppins" pitchFamily="2" charset="77"/>
                    <a:ea typeface="+mn-ea"/>
                    <a:cs typeface="Poppins" pitchFamily="2" charset="77"/>
                  </a:defRPr>
                </a:lvl2pPr>
                <a:lvl3pPr marL="685800" indent="0" algn="ctr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Clr>
                    <a:srgbClr val="F05826"/>
                  </a:buClr>
                  <a:buFont typeface="Arial" panose="020B0604020202020204" pitchFamily="34" charset="0"/>
                  <a:buNone/>
                  <a:defRPr sz="1350" b="1" kern="1200">
                    <a:solidFill>
                      <a:sysClr val="windowText" lastClr="000000"/>
                    </a:solidFill>
                    <a:latin typeface="Montserrat Light" pitchFamily="2" charset="77"/>
                    <a:ea typeface="+mn-ea"/>
                    <a:cs typeface="Poppins" pitchFamily="2" charset="77"/>
                  </a:defRPr>
                </a:lvl3pPr>
                <a:lvl4pPr marL="1028700" indent="0" algn="ctr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Clr>
                    <a:srgbClr val="F05826"/>
                  </a:buClr>
                  <a:buFont typeface="Arial" panose="020B0604020202020204" pitchFamily="34" charset="0"/>
                  <a:buNone/>
                  <a:defRPr sz="1200" kern="1200">
                    <a:solidFill>
                      <a:sysClr val="windowText" lastClr="000000"/>
                    </a:solidFill>
                    <a:latin typeface="Montserrat Light" pitchFamily="2" charset="77"/>
                    <a:ea typeface="+mn-ea"/>
                    <a:cs typeface="+mn-cs"/>
                  </a:defRPr>
                </a:lvl4pPr>
                <a:lvl5pPr marL="1371600" indent="0" algn="ctr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Clr>
                    <a:srgbClr val="F05826"/>
                  </a:buClr>
                  <a:buFont typeface="Arial" panose="020B0604020202020204" pitchFamily="34" charset="0"/>
                  <a:buNone/>
                  <a:defRPr sz="1200" i="0" kern="1200">
                    <a:solidFill>
                      <a:srgbClr val="EA590C"/>
                    </a:solidFill>
                    <a:latin typeface="Nasalization Rg" panose="020B0604020202020204" pitchFamily="34" charset="0"/>
                    <a:ea typeface="+mn-ea"/>
                    <a:cs typeface="+mn-cs"/>
                  </a:defRPr>
                </a:lvl5pPr>
                <a:lvl6pPr marL="1714500" indent="0" algn="ctr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None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indent="0" algn="ctr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None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indent="0" algn="ctr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None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indent="0" algn="ctr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None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Each 3 control points contain 2 more control points in the middle of each segment </a:t>
                </a:r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Each inner segment (between mid-controls) is defined by these 5 control points</a:t>
                </a:r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The entire spline can be analyzed by analyzing its L-segments</a:t>
                </a:r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Analysis can be reduced to segments of parameters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endParaRPr lang="en-US" dirty="0"/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Closed solutions for maximum curvature given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endParaRPr lang="en-US" dirty="0"/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Fix controls locally</a:t>
                </a:r>
              </a:p>
              <a:p>
                <a:pPr marL="628650" lvl="1" indent="-28575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Fix L-segment parameters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) so maximum curvature is met</a:t>
                </a:r>
              </a:p>
              <a:p>
                <a:pPr marL="628650" lvl="1" indent="-28575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Reconstruct these 5 controls to allow for control over curvature</a:t>
                </a:r>
                <a:endParaRPr lang="en-IL" dirty="0"/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endParaRPr lang="en-IL" dirty="0"/>
              </a:p>
            </p:txBody>
          </p:sp>
        </mc:Choice>
        <mc:Fallback xmlns="">
          <p:sp>
            <p:nvSpPr>
              <p:cNvPr id="8" name="Subtitle 2">
                <a:extLst>
                  <a:ext uri="{FF2B5EF4-FFF2-40B4-BE49-F238E27FC236}">
                    <a16:creationId xmlns:a16="http://schemas.microsoft.com/office/drawing/2014/main" id="{F7570D38-C77E-5574-DC9C-07AEA725D7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992" y="2963291"/>
                <a:ext cx="8247888" cy="3254629"/>
              </a:xfrm>
              <a:prstGeom prst="rect">
                <a:avLst/>
              </a:prstGeom>
              <a:blipFill>
                <a:blip r:embed="rId4"/>
                <a:stretch>
                  <a:fillRect l="-443" t="-1685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Oval 8">
            <a:extLst>
              <a:ext uri="{FF2B5EF4-FFF2-40B4-BE49-F238E27FC236}">
                <a16:creationId xmlns:a16="http://schemas.microsoft.com/office/drawing/2014/main" id="{8B6ECF2A-0544-ED09-5FD0-3CDDB08BFBE9}"/>
              </a:ext>
            </a:extLst>
          </p:cNvPr>
          <p:cNvSpPr/>
          <p:nvPr/>
        </p:nvSpPr>
        <p:spPr>
          <a:xfrm rot="3350294">
            <a:off x="1215794" y="2148241"/>
            <a:ext cx="857170" cy="133238"/>
          </a:xfrm>
          <a:prstGeom prst="ellipse">
            <a:avLst/>
          </a:prstGeom>
          <a:solidFill>
            <a:srgbClr val="EA590C">
              <a:alpha val="5019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CE09C3C-3108-054F-A127-CC9A5FF2EA48}"/>
              </a:ext>
            </a:extLst>
          </p:cNvPr>
          <p:cNvSpPr/>
          <p:nvPr/>
        </p:nvSpPr>
        <p:spPr>
          <a:xfrm>
            <a:off x="1778826" y="2408767"/>
            <a:ext cx="993445" cy="172089"/>
          </a:xfrm>
          <a:prstGeom prst="ellipse">
            <a:avLst/>
          </a:prstGeom>
          <a:solidFill>
            <a:srgbClr val="EA590C">
              <a:alpha val="5019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FFD4121-D37E-7A7D-CBA7-F6A2CFC3F54F}"/>
              </a:ext>
            </a:extLst>
          </p:cNvPr>
          <p:cNvSpPr/>
          <p:nvPr/>
        </p:nvSpPr>
        <p:spPr>
          <a:xfrm>
            <a:off x="3578975" y="2412261"/>
            <a:ext cx="165100" cy="165100"/>
          </a:xfrm>
          <a:prstGeom prst="ellipse">
            <a:avLst/>
          </a:prstGeom>
          <a:solidFill>
            <a:srgbClr val="0070C0">
              <a:alpha val="5019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7331CC4-6476-4EE5-394B-30F326E3AA26}"/>
              </a:ext>
            </a:extLst>
          </p:cNvPr>
          <p:cNvSpPr/>
          <p:nvPr/>
        </p:nvSpPr>
        <p:spPr>
          <a:xfrm>
            <a:off x="1766126" y="2399471"/>
            <a:ext cx="165100" cy="165100"/>
          </a:xfrm>
          <a:prstGeom prst="ellipse">
            <a:avLst/>
          </a:prstGeom>
          <a:solidFill>
            <a:srgbClr val="0070C0">
              <a:alpha val="5019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6FC9BCC-986A-07B9-4819-84982BB02EC2}"/>
              </a:ext>
            </a:extLst>
          </p:cNvPr>
          <p:cNvSpPr/>
          <p:nvPr/>
        </p:nvSpPr>
        <p:spPr>
          <a:xfrm>
            <a:off x="845376" y="1121739"/>
            <a:ext cx="165100" cy="165100"/>
          </a:xfrm>
          <a:prstGeom prst="ellipse">
            <a:avLst/>
          </a:prstGeom>
          <a:solidFill>
            <a:srgbClr val="0070C0">
              <a:alpha val="5019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D796A17-F4AB-99C4-0DEC-ECED1BD85773}"/>
              </a:ext>
            </a:extLst>
          </p:cNvPr>
          <p:cNvSpPr/>
          <p:nvPr/>
        </p:nvSpPr>
        <p:spPr>
          <a:xfrm>
            <a:off x="1335890" y="1788861"/>
            <a:ext cx="165100" cy="165100"/>
          </a:xfrm>
          <a:prstGeom prst="ellipse">
            <a:avLst/>
          </a:prstGeom>
          <a:solidFill>
            <a:srgbClr val="7030A0">
              <a:alpha val="5019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7A41F98-FB26-C26B-16D1-7DDDEE9ECB61}"/>
              </a:ext>
            </a:extLst>
          </p:cNvPr>
          <p:cNvSpPr/>
          <p:nvPr/>
        </p:nvSpPr>
        <p:spPr>
          <a:xfrm>
            <a:off x="2649440" y="2398833"/>
            <a:ext cx="165100" cy="165100"/>
          </a:xfrm>
          <a:prstGeom prst="ellipse">
            <a:avLst/>
          </a:prstGeom>
          <a:solidFill>
            <a:srgbClr val="7030A0">
              <a:alpha val="5019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DCA16F7-4053-6993-079C-A604D80D8FF1}"/>
              </a:ext>
            </a:extLst>
          </p:cNvPr>
          <p:cNvSpPr/>
          <p:nvPr/>
        </p:nvSpPr>
        <p:spPr>
          <a:xfrm>
            <a:off x="2681190" y="1035676"/>
            <a:ext cx="165100" cy="165100"/>
          </a:xfrm>
          <a:prstGeom prst="ellipse">
            <a:avLst/>
          </a:prstGeom>
          <a:solidFill>
            <a:srgbClr val="0070C0">
              <a:alpha val="5019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8289095-9301-1FD9-5B54-D9701AA0ADC9}"/>
              </a:ext>
            </a:extLst>
          </p:cNvPr>
          <p:cNvSpPr/>
          <p:nvPr/>
        </p:nvSpPr>
        <p:spPr>
          <a:xfrm>
            <a:off x="2681190" y="1391165"/>
            <a:ext cx="165100" cy="165100"/>
          </a:xfrm>
          <a:prstGeom prst="ellipse">
            <a:avLst/>
          </a:prstGeom>
          <a:solidFill>
            <a:srgbClr val="7030A0">
              <a:alpha val="5019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dirty="0"/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8CA2745F-BE57-2071-ED80-C344709EFDD0}"/>
              </a:ext>
            </a:extLst>
          </p:cNvPr>
          <p:cNvSpPr txBox="1">
            <a:spLocks/>
          </p:cNvSpPr>
          <p:nvPr/>
        </p:nvSpPr>
        <p:spPr>
          <a:xfrm>
            <a:off x="2814539" y="956567"/>
            <a:ext cx="2076853" cy="9973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F05826"/>
              </a:buClr>
              <a:buFont typeface="Arial" panose="020B0604020202020204" pitchFamily="34" charset="0"/>
              <a:buNone/>
              <a:defRPr sz="1800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05826"/>
              </a:buClr>
              <a:buFont typeface="Arial" panose="020B0604020202020204" pitchFamily="34" charset="0"/>
              <a:buNone/>
              <a:defRPr sz="1500" kern="1200">
                <a:solidFill>
                  <a:sysClr val="windowText" lastClr="000000"/>
                </a:solidFill>
                <a:latin typeface="Poppins" pitchFamily="2" charset="77"/>
                <a:ea typeface="+mn-ea"/>
                <a:cs typeface="Poppins" pitchFamily="2" charset="77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05826"/>
              </a:buClr>
              <a:buFont typeface="Arial" panose="020B0604020202020204" pitchFamily="34" charset="0"/>
              <a:buNone/>
              <a:defRPr sz="1350" b="1" kern="1200">
                <a:solidFill>
                  <a:sysClr val="windowText" lastClr="000000"/>
                </a:solidFill>
                <a:latin typeface="Montserrat Light" pitchFamily="2" charset="77"/>
                <a:ea typeface="+mn-ea"/>
                <a:cs typeface="Poppins" pitchFamily="2" charset="77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05826"/>
              </a:buClr>
              <a:buFont typeface="Arial" panose="020B0604020202020204" pitchFamily="34" charset="0"/>
              <a:buNone/>
              <a:defRPr sz="1200" kern="1200">
                <a:solidFill>
                  <a:sysClr val="windowText" lastClr="000000"/>
                </a:solidFill>
                <a:latin typeface="Montserrat Light" pitchFamily="2" charset="77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05826"/>
              </a:buClr>
              <a:buFont typeface="Arial" panose="020B0604020202020204" pitchFamily="34" charset="0"/>
              <a:buNone/>
              <a:defRPr sz="1200" i="0" kern="1200">
                <a:solidFill>
                  <a:srgbClr val="EA590C"/>
                </a:solidFill>
                <a:latin typeface="Nasalization Rg" panose="020B0604020202020204" pitchFamily="34" charset="0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0" i="0" dirty="0">
                <a:latin typeface="+mj-lt"/>
              </a:rPr>
              <a:t>Controls</a:t>
            </a:r>
          </a:p>
          <a:p>
            <a:pPr algn="l"/>
            <a:r>
              <a:rPr lang="en-US" dirty="0">
                <a:latin typeface="+mj-lt"/>
              </a:rPr>
              <a:t>Added controls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1600038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allAtOnce"/>
      <p:bldP spid="9" grpId="0" animBg="1"/>
      <p:bldP spid="4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7C35C-BC08-8E05-107E-D0A10E1D97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268454"/>
            <a:ext cx="6858000" cy="801853"/>
          </a:xfrm>
        </p:spPr>
        <p:txBody>
          <a:bodyPr/>
          <a:lstStyle/>
          <a:p>
            <a:r>
              <a:rPr lang="en-US" dirty="0"/>
              <a:t>Curvature Fixing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4C58234-EC2B-4A8A-1408-36E9180066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3955" y="1319917"/>
            <a:ext cx="8038768" cy="5112688"/>
          </a:xfrm>
        </p:spPr>
        <p:txBody>
          <a:bodyPr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We want an algorithm to fix a path that violates a maximum curvature threshold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Current proposals involve fixing path with injected midway control points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13981DA-F09F-10BF-8290-CA2BBEF0C2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0164" y="2463536"/>
            <a:ext cx="5086350" cy="3933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09468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E50DB5-D0F8-EE7C-2BCA-552465BDDE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96253"/>
            <a:ext cx="6858000" cy="1414913"/>
          </a:xfrm>
        </p:spPr>
        <p:txBody>
          <a:bodyPr/>
          <a:lstStyle/>
          <a:p>
            <a:r>
              <a:rPr lang="en-US" dirty="0"/>
              <a:t>How do we do this with interpolating B-Spline?</a:t>
            </a:r>
            <a:endParaRPr lang="en-IL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941FDF-AAF4-5357-9657-072D4AB054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6135" y="1645919"/>
            <a:ext cx="7644865" cy="4273617"/>
          </a:xfrm>
        </p:spPr>
        <p:txBody>
          <a:bodyPr>
            <a:normAutofit/>
          </a:bodyPr>
          <a:lstStyle/>
          <a:p>
            <a:pPr marL="342900" indent="-342900" algn="l">
              <a:buFont typeface="+mj-lt"/>
              <a:buAutoNum type="arabicPeriod"/>
            </a:pPr>
            <a:r>
              <a:rPr lang="en-US" sz="3200" dirty="0"/>
              <a:t>Find interpolating B-Spline, then inject midway points – suboptimal!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US" sz="3200" dirty="0"/>
              <a:t>Structural constraint!</a:t>
            </a:r>
            <a:endParaRPr lang="en-IL" sz="3200" dirty="0"/>
          </a:p>
        </p:txBody>
      </p:sp>
    </p:spTree>
    <p:extLst>
      <p:ext uri="{BB962C8B-B14F-4D97-AF65-F5344CB8AC3E}">
        <p14:creationId xmlns:p14="http://schemas.microsoft.com/office/powerpoint/2010/main" val="2712623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6DE02D-07BE-17D3-7FD1-1D7EF2AB3E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0"/>
            <a:ext cx="6858000" cy="891223"/>
          </a:xfrm>
        </p:spPr>
        <p:txBody>
          <a:bodyPr>
            <a:normAutofit/>
          </a:bodyPr>
          <a:lstStyle/>
          <a:p>
            <a:r>
              <a:rPr lang="en-US" dirty="0"/>
              <a:t>Structural midway controls</a:t>
            </a:r>
            <a:endParaRPr lang="en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2BADD7B2-7D48-B309-F65F-140DE8217181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466344" y="891223"/>
                <a:ext cx="7854696" cy="5341937"/>
              </a:xfrm>
            </p:spPr>
            <p:txBody>
              <a:bodyPr>
                <a:normAutofit/>
              </a:bodyPr>
              <a:lstStyle/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We can solve for the optimal solution with this behavioral structure as before</a:t>
                </a:r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US" b="0" dirty="0"/>
                  <a:t>                 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𝑖𝑠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𝑜𝑑𝑑</m:t>
                    </m:r>
                  </m:oMath>
                </a14:m>
                <a:r>
                  <a:rPr lang="en-US" b="0" dirty="0"/>
                  <a:t>)</a:t>
                </a:r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f>
                          <m:f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f>
                          <m:f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e>
                    </m:d>
                  </m:oMath>
                </a14:m>
                <a:br>
                  <a:rPr lang="en-US" dirty="0"/>
                </a:br>
                <a:br>
                  <a:rPr lang="en-US" dirty="0"/>
                </a:br>
                <a:endParaRPr lang="en-US" dirty="0"/>
              </a:p>
              <a:p>
                <a:pPr algn="l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7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0" dirty="0" smtClean="0">
                          <a:latin typeface="Cambria Math" panose="02040503050406030204" pitchFamily="18" charset="0"/>
                        </a:rPr>
                        <m:t>               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acc>
                        <m:accPr>
                          <m:chr m:val="̃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2BADD7B2-7D48-B309-F65F-140DE82171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466344" y="891223"/>
                <a:ext cx="7854696" cy="5341937"/>
              </a:xfrm>
              <a:blipFill>
                <a:blip r:embed="rId2"/>
                <a:stretch>
                  <a:fillRect l="-543" t="-1026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4984421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8A448F-485B-3CB8-5ACC-13B1FB591F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39528" y="215037"/>
            <a:ext cx="7401828" cy="785950"/>
          </a:xfrm>
        </p:spPr>
        <p:txBody>
          <a:bodyPr/>
          <a:lstStyle/>
          <a:p>
            <a:r>
              <a:rPr lang="en-US" dirty="0"/>
              <a:t>Interpolating midway spline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40A91C8-0A0F-A637-4E6F-0D18EA6CED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7012" y="1000987"/>
            <a:ext cx="6636767" cy="5132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16986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C21FB709-F666-52B9-B55D-0598546D12B4}"/>
                  </a:ext>
                </a:extLst>
              </p:cNvPr>
              <p:cNvSpPr/>
              <p:nvPr/>
            </p:nvSpPr>
            <p:spPr>
              <a:xfrm>
                <a:off x="4071152" y="412137"/>
                <a:ext cx="576072" cy="57607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0,2</m:t>
                          </m:r>
                        </m:sub>
                      </m:sSub>
                    </m:oMath>
                  </m:oMathPara>
                </a14:m>
                <a:endParaRPr lang="en-IL" dirty="0"/>
              </a:p>
            </p:txBody>
          </p:sp>
        </mc:Choice>
        <mc:Fallback xmlns=""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C21FB709-F666-52B9-B55D-0598546D12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1152" y="412137"/>
                <a:ext cx="576072" cy="576072"/>
              </a:xfrm>
              <a:prstGeom prst="ellipse">
                <a:avLst/>
              </a:prstGeom>
              <a:blipFill>
                <a:blip r:embed="rId2"/>
                <a:stretch>
                  <a:fillRect l="-1042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B17F77F3-E720-D4B3-F1EF-88116D0996AD}"/>
                  </a:ext>
                </a:extLst>
              </p:cNvPr>
              <p:cNvSpPr/>
              <p:nvPr/>
            </p:nvSpPr>
            <p:spPr>
              <a:xfrm>
                <a:off x="3270230" y="1240410"/>
                <a:ext cx="576072" cy="57607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0,1</m:t>
                          </m:r>
                        </m:sub>
                      </m:sSub>
                    </m:oMath>
                  </m:oMathPara>
                </a14:m>
                <a:endParaRPr lang="en-IL" dirty="0"/>
              </a:p>
            </p:txBody>
          </p:sp>
        </mc:Choice>
        <mc:Fallback xmlns=""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B17F77F3-E720-D4B3-F1EF-88116D0996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0230" y="1240410"/>
                <a:ext cx="576072" cy="576072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242DF85-A820-31DE-1621-ABD93A6107BE}"/>
              </a:ext>
            </a:extLst>
          </p:cNvPr>
          <p:cNvCxnSpPr>
            <a:stCxn id="17" idx="3"/>
            <a:endCxn id="18" idx="7"/>
          </p:cNvCxnSpPr>
          <p:nvPr/>
        </p:nvCxnSpPr>
        <p:spPr>
          <a:xfrm flipH="1">
            <a:off x="3761938" y="903845"/>
            <a:ext cx="393578" cy="4209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826AA2E0-173A-1DD0-4398-D4BC15316447}"/>
                  </a:ext>
                </a:extLst>
              </p:cNvPr>
              <p:cNvSpPr/>
              <p:nvPr/>
            </p:nvSpPr>
            <p:spPr>
              <a:xfrm>
                <a:off x="4885020" y="1240410"/>
                <a:ext cx="576072" cy="57607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1,1</m:t>
                          </m:r>
                        </m:sub>
                      </m:sSub>
                    </m:oMath>
                  </m:oMathPara>
                </a14:m>
                <a:endParaRPr lang="en-IL" dirty="0"/>
              </a:p>
            </p:txBody>
          </p:sp>
        </mc:Choice>
        <mc:Fallback xmlns=""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826AA2E0-173A-1DD0-4398-D4BC153164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5020" y="1240410"/>
                <a:ext cx="576072" cy="576072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FCAB19C-B6C6-D34C-C07F-9A491D9E2EAF}"/>
              </a:ext>
            </a:extLst>
          </p:cNvPr>
          <p:cNvCxnSpPr>
            <a:stCxn id="17" idx="5"/>
            <a:endCxn id="20" idx="1"/>
          </p:cNvCxnSpPr>
          <p:nvPr/>
        </p:nvCxnSpPr>
        <p:spPr>
          <a:xfrm>
            <a:off x="4562860" y="903845"/>
            <a:ext cx="406524" cy="4209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F5D2B33E-4DEC-B032-3C5A-73710F2266A9}"/>
                  </a:ext>
                </a:extLst>
              </p:cNvPr>
              <p:cNvSpPr/>
              <p:nvPr/>
            </p:nvSpPr>
            <p:spPr>
              <a:xfrm>
                <a:off x="2378471" y="2138297"/>
                <a:ext cx="576072" cy="57607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0,0</m:t>
                          </m:r>
                        </m:sub>
                      </m:sSub>
                    </m:oMath>
                  </m:oMathPara>
                </a14:m>
                <a:endParaRPr lang="en-IL" dirty="0"/>
              </a:p>
            </p:txBody>
          </p:sp>
        </mc:Choice>
        <mc:Fallback xmlns=""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F5D2B33E-4DEC-B032-3C5A-73710F2266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8471" y="2138297"/>
                <a:ext cx="576072" cy="576072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C2EAB78-8040-91DD-2C3B-ACBEF527F8AC}"/>
              </a:ext>
            </a:extLst>
          </p:cNvPr>
          <p:cNvCxnSpPr>
            <a:cxnSpLocks/>
            <a:stCxn id="18" idx="3"/>
            <a:endCxn id="22" idx="7"/>
          </p:cNvCxnSpPr>
          <p:nvPr/>
        </p:nvCxnSpPr>
        <p:spPr>
          <a:xfrm flipH="1">
            <a:off x="2870179" y="1732118"/>
            <a:ext cx="484415" cy="4905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63C4669E-0B93-CC16-540F-6372ABA9C354}"/>
                  </a:ext>
                </a:extLst>
              </p:cNvPr>
              <p:cNvSpPr/>
              <p:nvPr/>
            </p:nvSpPr>
            <p:spPr>
              <a:xfrm>
                <a:off x="4052862" y="2108632"/>
                <a:ext cx="576072" cy="57607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1,0</m:t>
                          </m:r>
                        </m:sub>
                      </m:sSub>
                    </m:oMath>
                  </m:oMathPara>
                </a14:m>
                <a:endParaRPr lang="en-IL" dirty="0"/>
              </a:p>
            </p:txBody>
          </p:sp>
        </mc:Choice>
        <mc:Fallback xmlns=""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63C4669E-0B93-CC16-540F-6372ABA9C3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2862" y="2108632"/>
                <a:ext cx="576072" cy="576072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E370595-747D-049A-61DC-7EF0507F6BF3}"/>
              </a:ext>
            </a:extLst>
          </p:cNvPr>
          <p:cNvCxnSpPr>
            <a:cxnSpLocks/>
            <a:stCxn id="18" idx="5"/>
            <a:endCxn id="24" idx="1"/>
          </p:cNvCxnSpPr>
          <p:nvPr/>
        </p:nvCxnSpPr>
        <p:spPr>
          <a:xfrm>
            <a:off x="3761938" y="1732118"/>
            <a:ext cx="375288" cy="4608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072731F-409A-7B8C-D595-66A99CF22EDA}"/>
              </a:ext>
            </a:extLst>
          </p:cNvPr>
          <p:cNvCxnSpPr>
            <a:cxnSpLocks/>
            <a:stCxn id="20" idx="3"/>
            <a:endCxn id="24" idx="7"/>
          </p:cNvCxnSpPr>
          <p:nvPr/>
        </p:nvCxnSpPr>
        <p:spPr>
          <a:xfrm flipH="1">
            <a:off x="4544570" y="1732118"/>
            <a:ext cx="424814" cy="4608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ED3A891B-F8F7-937A-06D0-D4F12A7E8FD1}"/>
                  </a:ext>
                </a:extLst>
              </p:cNvPr>
              <p:cNvSpPr/>
              <p:nvPr/>
            </p:nvSpPr>
            <p:spPr>
              <a:xfrm>
                <a:off x="5667652" y="2108632"/>
                <a:ext cx="576072" cy="57607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2,0</m:t>
                          </m:r>
                        </m:sub>
                      </m:sSub>
                    </m:oMath>
                  </m:oMathPara>
                </a14:m>
                <a:endParaRPr lang="en-IL" dirty="0"/>
              </a:p>
            </p:txBody>
          </p:sp>
        </mc:Choice>
        <mc:Fallback xmlns=""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ED3A891B-F8F7-937A-06D0-D4F12A7E8F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7652" y="2108632"/>
                <a:ext cx="576072" cy="576072"/>
              </a:xfrm>
              <a:prstGeom prst="ellipse">
                <a:avLst/>
              </a:prstGeom>
              <a:blipFill>
                <a:blip r:embed="rId7"/>
                <a:stretch>
                  <a:fillRect l="-1042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73F5F04-572E-2163-4240-7C90325C9BAB}"/>
              </a:ext>
            </a:extLst>
          </p:cNvPr>
          <p:cNvCxnSpPr>
            <a:cxnSpLocks/>
            <a:stCxn id="20" idx="5"/>
            <a:endCxn id="27" idx="1"/>
          </p:cNvCxnSpPr>
          <p:nvPr/>
        </p:nvCxnSpPr>
        <p:spPr>
          <a:xfrm>
            <a:off x="5376728" y="1732118"/>
            <a:ext cx="375288" cy="4608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Subtitle 2">
                <a:extLst>
                  <a:ext uri="{FF2B5EF4-FFF2-40B4-BE49-F238E27FC236}">
                    <a16:creationId xmlns:a16="http://schemas.microsoft.com/office/drawing/2014/main" id="{3E2F3E2C-B8A7-E158-6D66-232462BAAB5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77801" y="2966570"/>
                <a:ext cx="7477695" cy="245582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ctr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Clr>
                    <a:srgbClr val="F05826"/>
                  </a:buClr>
                  <a:buFont typeface="Arial" panose="020B0604020202020204" pitchFamily="34" charset="0"/>
                  <a:buNone/>
                  <a:defRPr sz="1800" kern="120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indent="0" algn="ctr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Clr>
                    <a:srgbClr val="F05826"/>
                  </a:buClr>
                  <a:buFont typeface="Arial" panose="020B0604020202020204" pitchFamily="34" charset="0"/>
                  <a:buNone/>
                  <a:defRPr sz="1500" kern="1200">
                    <a:solidFill>
                      <a:sysClr val="windowText" lastClr="000000"/>
                    </a:solidFill>
                    <a:latin typeface="Poppins" pitchFamily="2" charset="77"/>
                    <a:ea typeface="+mn-ea"/>
                    <a:cs typeface="Poppins" pitchFamily="2" charset="77"/>
                  </a:defRPr>
                </a:lvl2pPr>
                <a:lvl3pPr marL="685800" indent="0" algn="ctr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Clr>
                    <a:srgbClr val="F05826"/>
                  </a:buClr>
                  <a:buFont typeface="Arial" panose="020B0604020202020204" pitchFamily="34" charset="0"/>
                  <a:buNone/>
                  <a:defRPr sz="1350" b="1" kern="1200">
                    <a:solidFill>
                      <a:sysClr val="windowText" lastClr="000000"/>
                    </a:solidFill>
                    <a:latin typeface="Montserrat Light" pitchFamily="2" charset="77"/>
                    <a:ea typeface="+mn-ea"/>
                    <a:cs typeface="Poppins" pitchFamily="2" charset="77"/>
                  </a:defRPr>
                </a:lvl3pPr>
                <a:lvl4pPr marL="1028700" indent="0" algn="ctr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Clr>
                    <a:srgbClr val="F05826"/>
                  </a:buClr>
                  <a:buFont typeface="Arial" panose="020B0604020202020204" pitchFamily="34" charset="0"/>
                  <a:buNone/>
                  <a:defRPr sz="1200" kern="1200">
                    <a:solidFill>
                      <a:sysClr val="windowText" lastClr="000000"/>
                    </a:solidFill>
                    <a:latin typeface="Montserrat Light" pitchFamily="2" charset="77"/>
                    <a:ea typeface="+mn-ea"/>
                    <a:cs typeface="+mn-cs"/>
                  </a:defRPr>
                </a:lvl4pPr>
                <a:lvl5pPr marL="1371600" indent="0" algn="ctr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Clr>
                    <a:srgbClr val="F05826"/>
                  </a:buClr>
                  <a:buFont typeface="Arial" panose="020B0604020202020204" pitchFamily="34" charset="0"/>
                  <a:buNone/>
                  <a:defRPr sz="1200" i="0" kern="1200">
                    <a:solidFill>
                      <a:srgbClr val="EA590C"/>
                    </a:solidFill>
                    <a:latin typeface="Nasalization Rg" panose="020B0604020202020204" pitchFamily="34" charset="0"/>
                    <a:ea typeface="+mn-ea"/>
                    <a:cs typeface="+mn-cs"/>
                  </a:defRPr>
                </a:lvl5pPr>
                <a:lvl6pPr marL="1714500" indent="0" algn="ctr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None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indent="0" algn="ctr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None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indent="0" algn="ctr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None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indent="0" algn="ctr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None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Support increases with degree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sz="2400" dirty="0"/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Larger 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400" dirty="0"/>
                  <a:t> means each control points influences a bigger segment of the curve</a:t>
                </a:r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Each evaluation point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sz="2400" dirty="0"/>
                  <a:t> is influenced by more control points</a:t>
                </a:r>
              </a:p>
              <a:p>
                <a:pPr marL="628650" lvl="1" indent="-285750" algn="l">
                  <a:buFont typeface="Arial" panose="020B0604020202020204" pitchFamily="34" charset="0"/>
                  <a:buChar char="•"/>
                </a:pPr>
                <a:r>
                  <a:rPr lang="en-US" sz="1800" b="0" dirty="0"/>
                  <a:t>To be exact,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sz="1800" dirty="0"/>
                  <a:t> controls influence each evaluation point</a:t>
                </a:r>
                <a:endParaRPr lang="en-IL" sz="1800" dirty="0"/>
              </a:p>
            </p:txBody>
          </p:sp>
        </mc:Choice>
        <mc:Fallback xmlns="">
          <p:sp>
            <p:nvSpPr>
              <p:cNvPr id="29" name="Subtitle 2">
                <a:extLst>
                  <a:ext uri="{FF2B5EF4-FFF2-40B4-BE49-F238E27FC236}">
                    <a16:creationId xmlns:a16="http://schemas.microsoft.com/office/drawing/2014/main" id="{3E2F3E2C-B8A7-E158-6D66-232462BAAB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801" y="2966570"/>
                <a:ext cx="7477695" cy="2455822"/>
              </a:xfrm>
              <a:prstGeom prst="rect">
                <a:avLst/>
              </a:prstGeom>
              <a:blipFill>
                <a:blip r:embed="rId8"/>
                <a:stretch>
                  <a:fillRect l="-1059" t="-3474" r="-1141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428868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8EA0D85-868A-CF3D-FD0A-FBE95BE318A2}"/>
                  </a:ext>
                </a:extLst>
              </p:cNvPr>
              <p:cNvSpPr>
                <a:spLocks noGrp="1"/>
              </p:cNvSpPr>
              <p:nvPr>
                <p:ph type="ctrTitle"/>
              </p:nvPr>
            </p:nvSpPr>
            <p:spPr>
              <a:xfrm>
                <a:off x="1143000" y="107379"/>
                <a:ext cx="6858000" cy="679005"/>
              </a:xfrm>
            </p:spPr>
            <p:txBody>
              <a:bodyPr>
                <a:normAutofit fontScale="90000"/>
              </a:bodyPr>
              <a:lstStyle/>
              <a:p>
                <a:r>
                  <a:rPr lang="en-US" dirty="0"/>
                  <a:t>Spline degree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8EA0D85-868A-CF3D-FD0A-FBE95BE318A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ctrTitle"/>
              </p:nvPr>
            </p:nvSpPr>
            <p:spPr>
              <a:xfrm>
                <a:off x="1143000" y="107379"/>
                <a:ext cx="6858000" cy="679005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62" name="Picture 14">
            <a:extLst>
              <a:ext uri="{FF2B5EF4-FFF2-40B4-BE49-F238E27FC236}">
                <a16:creationId xmlns:a16="http://schemas.microsoft.com/office/drawing/2014/main" id="{A9E56862-3FD7-9880-4421-D523A92257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120" y="1005842"/>
            <a:ext cx="3596914" cy="2715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9ECDE677-2AF3-6F6E-2C4F-A9C08A4667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0041" y="1354829"/>
            <a:ext cx="3118104" cy="241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B17C3E3F-6EEB-915C-B529-852DC28AEB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0041" y="4114224"/>
            <a:ext cx="3118104" cy="241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Subtitle 2">
                <a:extLst>
                  <a:ext uri="{FF2B5EF4-FFF2-40B4-BE49-F238E27FC236}">
                    <a16:creationId xmlns:a16="http://schemas.microsoft.com/office/drawing/2014/main" id="{54C3D95C-0A32-277D-7E8F-7E2A9CC14133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6333882" y="1005842"/>
                <a:ext cx="1490472" cy="484630"/>
              </a:xfrm>
            </p:spPr>
            <p:txBody>
              <a:bodyPr>
                <a:norm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" name="Subtitle 2">
                <a:extLst>
                  <a:ext uri="{FF2B5EF4-FFF2-40B4-BE49-F238E27FC236}">
                    <a16:creationId xmlns:a16="http://schemas.microsoft.com/office/drawing/2014/main" id="{54C3D95C-0A32-277D-7E8F-7E2A9CC141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6333882" y="1005842"/>
                <a:ext cx="1490472" cy="484630"/>
              </a:xfr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Subtitle 2">
                <a:extLst>
                  <a:ext uri="{FF2B5EF4-FFF2-40B4-BE49-F238E27FC236}">
                    <a16:creationId xmlns:a16="http://schemas.microsoft.com/office/drawing/2014/main" id="{E2593879-BB74-A724-5863-556A3D8E9DD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33882" y="3737447"/>
                <a:ext cx="1490472" cy="48463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ctr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Clr>
                    <a:srgbClr val="F05826"/>
                  </a:buClr>
                  <a:buFont typeface="Arial" panose="020B0604020202020204" pitchFamily="34" charset="0"/>
                  <a:buNone/>
                  <a:defRPr sz="1800" kern="120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indent="0" algn="ctr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Clr>
                    <a:srgbClr val="F05826"/>
                  </a:buClr>
                  <a:buFont typeface="Arial" panose="020B0604020202020204" pitchFamily="34" charset="0"/>
                  <a:buNone/>
                  <a:defRPr sz="1500" kern="1200">
                    <a:solidFill>
                      <a:sysClr val="windowText" lastClr="000000"/>
                    </a:solidFill>
                    <a:latin typeface="Poppins" pitchFamily="2" charset="77"/>
                    <a:ea typeface="+mn-ea"/>
                    <a:cs typeface="Poppins" pitchFamily="2" charset="77"/>
                  </a:defRPr>
                </a:lvl2pPr>
                <a:lvl3pPr marL="685800" indent="0" algn="ctr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Clr>
                    <a:srgbClr val="F05826"/>
                  </a:buClr>
                  <a:buFont typeface="Arial" panose="020B0604020202020204" pitchFamily="34" charset="0"/>
                  <a:buNone/>
                  <a:defRPr sz="1350" b="1" kern="1200">
                    <a:solidFill>
                      <a:sysClr val="windowText" lastClr="000000"/>
                    </a:solidFill>
                    <a:latin typeface="Montserrat Light" pitchFamily="2" charset="77"/>
                    <a:ea typeface="+mn-ea"/>
                    <a:cs typeface="Poppins" pitchFamily="2" charset="77"/>
                  </a:defRPr>
                </a:lvl3pPr>
                <a:lvl4pPr marL="1028700" indent="0" algn="ctr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Clr>
                    <a:srgbClr val="F05826"/>
                  </a:buClr>
                  <a:buFont typeface="Arial" panose="020B0604020202020204" pitchFamily="34" charset="0"/>
                  <a:buNone/>
                  <a:defRPr sz="1200" kern="1200">
                    <a:solidFill>
                      <a:sysClr val="windowText" lastClr="000000"/>
                    </a:solidFill>
                    <a:latin typeface="Montserrat Light" pitchFamily="2" charset="77"/>
                    <a:ea typeface="+mn-ea"/>
                    <a:cs typeface="+mn-cs"/>
                  </a:defRPr>
                </a:lvl4pPr>
                <a:lvl5pPr marL="1371600" indent="0" algn="ctr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Clr>
                    <a:srgbClr val="F05826"/>
                  </a:buClr>
                  <a:buFont typeface="Arial" panose="020B0604020202020204" pitchFamily="34" charset="0"/>
                  <a:buNone/>
                  <a:defRPr sz="1200" i="0" kern="1200">
                    <a:solidFill>
                      <a:srgbClr val="EA590C"/>
                    </a:solidFill>
                    <a:latin typeface="Nasalization Rg" panose="020B0604020202020204" pitchFamily="34" charset="0"/>
                    <a:ea typeface="+mn-ea"/>
                    <a:cs typeface="+mn-cs"/>
                  </a:defRPr>
                </a:lvl5pPr>
                <a:lvl6pPr marL="1714500" indent="0" algn="ctr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None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indent="0" algn="ctr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None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indent="0" algn="ctr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None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indent="0" algn="ctr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None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800" i="1" dirty="0" smtClean="0"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9" name="Subtitle 2">
                <a:extLst>
                  <a:ext uri="{FF2B5EF4-FFF2-40B4-BE49-F238E27FC236}">
                    <a16:creationId xmlns:a16="http://schemas.microsoft.com/office/drawing/2014/main" id="{E2593879-BB74-A724-5863-556A3D8E9D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3882" y="3737447"/>
                <a:ext cx="1490472" cy="48463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Subtitle 2">
                <a:extLst>
                  <a:ext uri="{FF2B5EF4-FFF2-40B4-BE49-F238E27FC236}">
                    <a16:creationId xmlns:a16="http://schemas.microsoft.com/office/drawing/2014/main" id="{7215F6A9-A87D-2CAA-AAC6-BCACC0EE7C1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8642" y="3941067"/>
                <a:ext cx="5083438" cy="258472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ctr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Clr>
                    <a:srgbClr val="F05826"/>
                  </a:buClr>
                  <a:buFont typeface="Arial" panose="020B0604020202020204" pitchFamily="34" charset="0"/>
                  <a:buNone/>
                  <a:defRPr sz="1800" kern="120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indent="0" algn="ctr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Clr>
                    <a:srgbClr val="F05826"/>
                  </a:buClr>
                  <a:buFont typeface="Arial" panose="020B0604020202020204" pitchFamily="34" charset="0"/>
                  <a:buNone/>
                  <a:defRPr sz="1500" kern="1200">
                    <a:solidFill>
                      <a:sysClr val="windowText" lastClr="000000"/>
                    </a:solidFill>
                    <a:latin typeface="Poppins" pitchFamily="2" charset="77"/>
                    <a:ea typeface="+mn-ea"/>
                    <a:cs typeface="Poppins" pitchFamily="2" charset="77"/>
                  </a:defRPr>
                </a:lvl2pPr>
                <a:lvl3pPr marL="685800" indent="0" algn="ctr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Clr>
                    <a:srgbClr val="F05826"/>
                  </a:buClr>
                  <a:buFont typeface="Arial" panose="020B0604020202020204" pitchFamily="34" charset="0"/>
                  <a:buNone/>
                  <a:defRPr sz="1350" b="1" kern="1200">
                    <a:solidFill>
                      <a:sysClr val="windowText" lastClr="000000"/>
                    </a:solidFill>
                    <a:latin typeface="Montserrat Light" pitchFamily="2" charset="77"/>
                    <a:ea typeface="+mn-ea"/>
                    <a:cs typeface="Poppins" pitchFamily="2" charset="77"/>
                  </a:defRPr>
                </a:lvl3pPr>
                <a:lvl4pPr marL="1028700" indent="0" algn="ctr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Clr>
                    <a:srgbClr val="F05826"/>
                  </a:buClr>
                  <a:buFont typeface="Arial" panose="020B0604020202020204" pitchFamily="34" charset="0"/>
                  <a:buNone/>
                  <a:defRPr sz="1200" kern="1200">
                    <a:solidFill>
                      <a:sysClr val="windowText" lastClr="000000"/>
                    </a:solidFill>
                    <a:latin typeface="Montserrat Light" pitchFamily="2" charset="77"/>
                    <a:ea typeface="+mn-ea"/>
                    <a:cs typeface="+mn-cs"/>
                  </a:defRPr>
                </a:lvl4pPr>
                <a:lvl5pPr marL="1371600" indent="0" algn="ctr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Clr>
                    <a:srgbClr val="F05826"/>
                  </a:buClr>
                  <a:buFont typeface="Arial" panose="020B0604020202020204" pitchFamily="34" charset="0"/>
                  <a:buNone/>
                  <a:defRPr sz="1200" i="0" kern="1200">
                    <a:solidFill>
                      <a:srgbClr val="EA590C"/>
                    </a:solidFill>
                    <a:latin typeface="Nasalization Rg" panose="020B0604020202020204" pitchFamily="34" charset="0"/>
                    <a:ea typeface="+mn-ea"/>
                    <a:cs typeface="+mn-cs"/>
                  </a:defRPr>
                </a:lvl5pPr>
                <a:lvl6pPr marL="1714500" indent="0" algn="ctr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None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indent="0" algn="ctr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None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indent="0" algn="ctr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None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indent="0" algn="ctr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None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Trade-off between smoothness (higher k) vs. approximation and locality (lower k)</a:t>
                </a: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Locality: how many control points impact each sample</a:t>
                </a: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en-US" sz="2000" dirty="0"/>
                  <a:t> typically a good choice</a:t>
                </a:r>
              </a:p>
            </p:txBody>
          </p:sp>
        </mc:Choice>
        <mc:Fallback xmlns="">
          <p:sp>
            <p:nvSpPr>
              <p:cNvPr id="10" name="Subtitle 2">
                <a:extLst>
                  <a:ext uri="{FF2B5EF4-FFF2-40B4-BE49-F238E27FC236}">
                    <a16:creationId xmlns:a16="http://schemas.microsoft.com/office/drawing/2014/main" id="{7215F6A9-A87D-2CAA-AAC6-BCACC0EE7C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642" y="3941067"/>
                <a:ext cx="5083438" cy="2584723"/>
              </a:xfrm>
              <a:prstGeom prst="rect">
                <a:avLst/>
              </a:prstGeom>
              <a:blipFill>
                <a:blip r:embed="rId8"/>
                <a:stretch>
                  <a:fillRect l="-1079" t="-25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Subtitle 2">
            <a:extLst>
              <a:ext uri="{FF2B5EF4-FFF2-40B4-BE49-F238E27FC236}">
                <a16:creationId xmlns:a16="http://schemas.microsoft.com/office/drawing/2014/main" id="{C3821FB4-3874-57BE-1D7D-6208AFBD8F04}"/>
              </a:ext>
            </a:extLst>
          </p:cNvPr>
          <p:cNvSpPr txBox="1">
            <a:spLocks/>
          </p:cNvSpPr>
          <p:nvPr/>
        </p:nvSpPr>
        <p:spPr>
          <a:xfrm>
            <a:off x="1625096" y="774458"/>
            <a:ext cx="1611083" cy="35204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F05826"/>
              </a:buClr>
              <a:buFont typeface="Arial" panose="020B0604020202020204" pitchFamily="34" charset="0"/>
              <a:buNone/>
              <a:defRPr sz="1800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05826"/>
              </a:buClr>
              <a:buFont typeface="Arial" panose="020B0604020202020204" pitchFamily="34" charset="0"/>
              <a:buNone/>
              <a:defRPr sz="1500" kern="1200">
                <a:solidFill>
                  <a:sysClr val="windowText" lastClr="000000"/>
                </a:solidFill>
                <a:latin typeface="Poppins" pitchFamily="2" charset="77"/>
                <a:ea typeface="+mn-ea"/>
                <a:cs typeface="Poppins" pitchFamily="2" charset="77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05826"/>
              </a:buClr>
              <a:buFont typeface="Arial" panose="020B0604020202020204" pitchFamily="34" charset="0"/>
              <a:buNone/>
              <a:defRPr sz="1350" b="1" kern="1200">
                <a:solidFill>
                  <a:sysClr val="windowText" lastClr="000000"/>
                </a:solidFill>
                <a:latin typeface="Montserrat Light" pitchFamily="2" charset="77"/>
                <a:ea typeface="+mn-ea"/>
                <a:cs typeface="Poppins" pitchFamily="2" charset="77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05826"/>
              </a:buClr>
              <a:buFont typeface="Arial" panose="020B0604020202020204" pitchFamily="34" charset="0"/>
              <a:buNone/>
              <a:defRPr sz="1200" kern="1200">
                <a:solidFill>
                  <a:sysClr val="windowText" lastClr="000000"/>
                </a:solidFill>
                <a:latin typeface="Montserrat Light" pitchFamily="2" charset="77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05826"/>
              </a:buClr>
              <a:buFont typeface="Arial" panose="020B0604020202020204" pitchFamily="34" charset="0"/>
              <a:buNone/>
              <a:defRPr sz="1200" i="0" kern="1200">
                <a:solidFill>
                  <a:srgbClr val="EA590C"/>
                </a:solidFill>
                <a:latin typeface="Nasalization Rg" panose="020B0604020202020204" pitchFamily="34" charset="0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/>
              <a:t>Basis Function</a:t>
            </a:r>
          </a:p>
        </p:txBody>
      </p:sp>
    </p:spTree>
    <p:extLst>
      <p:ext uri="{BB962C8B-B14F-4D97-AF65-F5344CB8AC3E}">
        <p14:creationId xmlns:p14="http://schemas.microsoft.com/office/powerpoint/2010/main" val="31339157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E6E86-8EE9-37DB-8AB4-5D5A84335D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8630" y="-24136"/>
            <a:ext cx="6858000" cy="746194"/>
          </a:xfrm>
        </p:spPr>
        <p:txBody>
          <a:bodyPr/>
          <a:lstStyle/>
          <a:p>
            <a:r>
              <a:rPr lang="en-US" dirty="0"/>
              <a:t>Knot Vector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2B289642-E63B-0CAC-CB0E-2A6820FABC5E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685101" y="722058"/>
                <a:ext cx="7261529" cy="5373942"/>
              </a:xfrm>
            </p:spPr>
            <p:txBody>
              <a:bodyPr>
                <a:normAutofit lnSpcReduction="10000"/>
              </a:bodyPr>
              <a:lstStyle/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Basis functions, aside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, heavily influenced by the knot vector</a:t>
                </a:r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Changes basis function interval</a:t>
                </a:r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Intuitively: the larger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dirty="0"/>
                  <a:t> is, the more ‘influence’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/>
                  <a:t> will have</a:t>
                </a:r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True that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;</m:t>
                            </m:r>
                            <m:bar>
                              <m:barPr>
                                <m:pos m:val="top"/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bar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bar>
                          </m:e>
                        </m:d>
                      </m:e>
                    </m:nary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   ∀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2400" dirty="0"/>
                  <a:t>, but </a:t>
                </a:r>
                <a14:m>
                  <m:oMath xmlns:m="http://schemas.openxmlformats.org/officeDocument/2006/math">
                    <m:nary>
                      <m:nary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;</m:t>
                            </m:r>
                            <m:bar>
                              <m:barPr>
                                <m:pos m:val="top"/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bar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bar>
                          </m:e>
                        </m:d>
                      </m:e>
                    </m:nary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𝑑𝑡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400" dirty="0"/>
              </a:p>
              <a:p>
                <a:pPr marL="628650" lvl="1" indent="-285750" algn="l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nary>
                      <m:nary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  <m:e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;</m:t>
                            </m:r>
                            <m:bar>
                              <m:barPr>
                                <m:pos m:val="top"/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bar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bar>
                          </m:e>
                        </m:d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e>
                    </m:nary>
                  </m:oMath>
                </a14:m>
                <a:r>
                  <a:rPr lang="en-US" sz="1800" dirty="0"/>
                  <a:t> dictates ‘influence’ and is proportional</a:t>
                </a:r>
                <a:br>
                  <a:rPr lang="en-US" sz="1800" dirty="0"/>
                </a:br>
                <a:r>
                  <a:rPr lang="en-US" sz="1800" dirty="0"/>
                  <a:t>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1800" dirty="0"/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Can heavily impact spline (path)</a:t>
                </a:r>
              </a:p>
            </p:txBody>
          </p:sp>
        </mc:Choice>
        <mc:Fallback xmlns="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2B289642-E63B-0CAC-CB0E-2A6820FABC5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685101" y="722058"/>
                <a:ext cx="7261529" cy="5373942"/>
              </a:xfrm>
              <a:blipFill>
                <a:blip r:embed="rId2"/>
                <a:stretch>
                  <a:fillRect l="-1091" t="-1474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4" name="Picture 2">
            <a:extLst>
              <a:ext uri="{FF2B5EF4-FFF2-40B4-BE49-F238E27FC236}">
                <a16:creationId xmlns:a16="http://schemas.microsoft.com/office/drawing/2014/main" id="{666D897A-BA85-27A6-6761-B998D8E92C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7866" y="1114425"/>
            <a:ext cx="2634502" cy="1973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F7A45C5-90B2-1626-00AB-79CE4D4AAE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2368" y="1114425"/>
            <a:ext cx="2634502" cy="1973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12DC9BE1-F6BD-69B5-AF5A-AD91A3B993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279" y="1114425"/>
            <a:ext cx="2634503" cy="1973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81185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C2E16-652C-2625-46B3-D978BCC5CA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0"/>
            <a:ext cx="6858000" cy="723900"/>
          </a:xfrm>
        </p:spPr>
        <p:txBody>
          <a:bodyPr/>
          <a:lstStyle/>
          <a:p>
            <a:r>
              <a:rPr lang="en-US" dirty="0"/>
              <a:t>Mathematical Properties</a:t>
            </a:r>
            <a:endParaRPr lang="en-IL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81F853E0-B231-8B63-2459-DAB563D4D9EA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348043" y="800100"/>
                <a:ext cx="8281607" cy="5714999"/>
              </a:xfrm>
            </p:spPr>
            <p:txBody>
              <a:bodyPr>
                <a:normAutofit/>
              </a:bodyPr>
              <a:lstStyle/>
              <a:p>
                <a:pPr marL="457200" indent="-457200" algn="l">
                  <a:buFont typeface="+mj-lt"/>
                  <a:buAutoNum type="arabicPeriod"/>
                </a:pPr>
                <a:r>
                  <a:rPr lang="en-US" sz="2400" dirty="0"/>
                  <a:t>B-Spline of degree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400" dirty="0"/>
                  <a:t> is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−1)</m:t>
                    </m:r>
                  </m:oMath>
                </a14:m>
                <a:r>
                  <a:rPr lang="en-US" sz="2400" dirty="0"/>
                  <a:t>-times continuously differentiable</a:t>
                </a:r>
              </a:p>
              <a:p>
                <a:pPr marL="457200" indent="-457200" algn="l">
                  <a:buFont typeface="+mj-lt"/>
                  <a:buAutoNum type="arabicPeriod"/>
                </a:pPr>
                <a:r>
                  <a:rPr lang="en-US" sz="2400" dirty="0"/>
                  <a:t>Derivative / integral of a B-Spline is a B-Spline (new controls and knots can be calculated directly)</a:t>
                </a:r>
              </a:p>
              <a:p>
                <a:pPr marL="457200" indent="-457200" algn="l">
                  <a:buFont typeface="+mj-lt"/>
                  <a:buAutoNum type="arabicPeriod"/>
                </a:pPr>
                <a:r>
                  <a:rPr lang="en-US" sz="2400" dirty="0"/>
                  <a:t>Is only defined within a specified region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2400" dirty="0"/>
                  <a:t>. Should not be used to interpolate outside data range</a:t>
                </a:r>
              </a:p>
              <a:p>
                <a:pPr marL="457200" indent="-457200" algn="l">
                  <a:buFont typeface="+mj-lt"/>
                  <a:buAutoNum type="arabicPeriod"/>
                </a:pPr>
                <a:r>
                  <a:rPr lang="en-US" sz="2400" dirty="0"/>
                  <a:t>B-Spline of degree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400" dirty="0"/>
                  <a:t> is a very specific piecewise polynomial (of degree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400" dirty="0"/>
                  <a:t>) – not every piecewise polynomial 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2400" dirty="0"/>
                  <a:t> continuous, for example</a:t>
                </a:r>
              </a:p>
              <a:p>
                <a:pPr marL="685800" lvl="1" indent="-342900" algn="l">
                  <a:buFont typeface="Arial" panose="020B0604020202020204" pitchFamily="34" charset="0"/>
                  <a:buChar char="•"/>
                </a:pPr>
                <a:r>
                  <a:rPr lang="en-US" sz="1800" dirty="0"/>
                  <a:t>These polynomials are actually Bezier curves</a:t>
                </a:r>
              </a:p>
              <a:p>
                <a:pPr marL="457200" indent="-457200" algn="l">
                  <a:buFont typeface="Arial" panose="020B0604020202020204" pitchFamily="34" charset="0"/>
                  <a:buChar char="•"/>
                </a:pPr>
                <a:endParaRPr lang="en-US" sz="2000" dirty="0"/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endParaRPr lang="en-IL" sz="2000" dirty="0"/>
              </a:p>
            </p:txBody>
          </p:sp>
        </mc:Choice>
        <mc:Fallback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81F853E0-B231-8B63-2459-DAB563D4D9E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348043" y="800100"/>
                <a:ext cx="8281607" cy="5714999"/>
              </a:xfrm>
              <a:blipFill>
                <a:blip r:embed="rId2"/>
                <a:stretch>
                  <a:fillRect l="-1177" t="-1599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79643937"/>
      </p:ext>
    </p:extLst>
  </p:cSld>
  <p:clrMapOvr>
    <a:masterClrMapping/>
  </p:clrMapOvr>
</p:sld>
</file>

<file path=ppt/theme/theme1.xml><?xml version="1.0" encoding="utf-8"?>
<a:theme xmlns:a="http://schemas.openxmlformats.org/drawingml/2006/main" name="RD Status 9-April-2024_MotionPlanning">
  <a:themeElements>
    <a:clrScheme name="Custom 2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EA590C"/>
      </a:accent1>
      <a:accent2>
        <a:srgbClr val="333333"/>
      </a:accent2>
      <a:accent3>
        <a:srgbClr val="6153A3"/>
      </a:accent3>
      <a:accent4>
        <a:srgbClr val="303232"/>
      </a:accent4>
      <a:accent5>
        <a:srgbClr val="AFADAD"/>
      </a:accent5>
      <a:accent6>
        <a:srgbClr val="DFDFDF"/>
      </a:accent6>
      <a:hlink>
        <a:srgbClr val="EA590C"/>
      </a:hlink>
      <a:folHlink>
        <a:srgbClr val="EA590C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B64E14AA-7FF2-44C5-8314-DE77DAF7BA50}" vid="{AD36B4A1-A424-46DA-8F80-24F9ABB91ED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07514057545ED44B033B08AC96F29FF" ma:contentTypeVersion="14" ma:contentTypeDescription="Create a new document." ma:contentTypeScope="" ma:versionID="7ebb1e79ae65efd2a25ecdf462019f25">
  <xsd:schema xmlns:xsd="http://www.w3.org/2001/XMLSchema" xmlns:xs="http://www.w3.org/2001/XMLSchema" xmlns:p="http://schemas.microsoft.com/office/2006/metadata/properties" xmlns:ns2="868729ec-ac5e-4d6e-9219-54f8ccfeeac7" xmlns:ns3="bec64560-880d-4e75-86e0-0b95a9205389" targetNamespace="http://schemas.microsoft.com/office/2006/metadata/properties" ma:root="true" ma:fieldsID="cf8793062e7e2f5abd055072be888ab0" ns2:_="" ns3:_="">
    <xsd:import namespace="868729ec-ac5e-4d6e-9219-54f8ccfeeac7"/>
    <xsd:import namespace="bec64560-880d-4e75-86e0-0b95a920538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3:SharedWithUsers" minOccurs="0"/>
                <xsd:element ref="ns3:SharedWithDetails" minOccurs="0"/>
                <xsd:element ref="ns2:MediaLengthInSeconds" minOccurs="0"/>
                <xsd:element ref="ns2:MediaServiceGenerationTime" minOccurs="0"/>
                <xsd:element ref="ns2:MediaServiceEventHashCode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DateTaken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68729ec-ac5e-4d6e-9219-54f8ccfeeac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17" nillable="true" ma:taxonomy="true" ma:internalName="lcf76f155ced4ddcb4097134ff3c332f" ma:taxonomyFieldName="MediaServiceImageTags" ma:displayName="Image Tags" ma:readOnly="false" ma:fieldId="{5cf76f15-5ced-4ddc-b409-7134ff3c332f}" ma:taxonomyMulti="true" ma:sspId="3e28057f-e219-4e0c-a949-6993a7e236ff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2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SearchProperties" ma:index="21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ec64560-880d-4e75-86e0-0b95a9205389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8" nillable="true" ma:displayName="Taxonomy Catch All Column" ma:hidden="true" ma:list="{fec21529-4b23-44f0-b708-c3ba2a16e486}" ma:internalName="TaxCatchAll" ma:showField="CatchAllData" ma:web="bec64560-880d-4e75-86e0-0b95a920538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bec64560-880d-4e75-86e0-0b95a9205389">
      <UserInfo>
        <DisplayName>Tal Regev</DisplayName>
        <AccountId>34</AccountId>
        <AccountType/>
      </UserInfo>
      <UserInfo>
        <DisplayName>Sergey Ten</DisplayName>
        <AccountId>195</AccountId>
        <AccountType/>
      </UserInfo>
      <UserInfo>
        <DisplayName>Maor Kehati</DisplayName>
        <AccountId>201</AccountId>
        <AccountType/>
      </UserInfo>
      <UserInfo>
        <DisplayName>Doron  Pinsky</DisplayName>
        <AccountId>12</AccountId>
        <AccountType/>
      </UserInfo>
      <UserInfo>
        <DisplayName>Michael Novitsky</DisplayName>
        <AccountId>14</AccountId>
        <AccountType/>
      </UserInfo>
      <UserInfo>
        <DisplayName>Yakov Vaisbourd</DisplayName>
        <AccountId>112</AccountId>
        <AccountType/>
      </UserInfo>
      <UserInfo>
        <DisplayName>Dmitry Rabinovich</DisplayName>
        <AccountId>13</AccountId>
        <AccountType/>
      </UserInfo>
      <UserInfo>
        <DisplayName>Maxim Yoresh</DisplayName>
        <AccountId>24</AccountId>
        <AccountType/>
      </UserInfo>
      <UserInfo>
        <DisplayName>Eran Vertzberger</DisplayName>
        <AccountId>99</AccountId>
        <AccountType/>
      </UserInfo>
      <UserInfo>
        <DisplayName>Yaniv Cohen</DisplayName>
        <AccountId>191</AccountId>
        <AccountType/>
      </UserInfo>
      <UserInfo>
        <DisplayName>Tali Brayer</DisplayName>
        <AccountId>140</AccountId>
        <AccountType/>
      </UserInfo>
      <UserInfo>
        <DisplayName>Tomer Harari-Hamam</DisplayName>
        <AccountId>9</AccountId>
        <AccountType/>
      </UserInfo>
    </SharedWithUsers>
    <TaxCatchAll xmlns="bec64560-880d-4e75-86e0-0b95a9205389" xsi:nil="true"/>
    <lcf76f155ced4ddcb4097134ff3c332f xmlns="868729ec-ac5e-4d6e-9219-54f8ccfeeac7">
      <Terms xmlns="http://schemas.microsoft.com/office/infopath/2007/PartnerControls"/>
    </lcf76f155ced4ddcb4097134ff3c332f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49AB9D0-A8B0-4485-95D3-D6EA5794FF69}">
  <ds:schemaRefs>
    <ds:schemaRef ds:uri="868729ec-ac5e-4d6e-9219-54f8ccfeeac7"/>
    <ds:schemaRef ds:uri="bec64560-880d-4e75-86e0-0b95a9205389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A4D75C9A-BC6C-4492-B936-DA315F8DF694}">
  <ds:schemaRefs>
    <ds:schemaRef ds:uri="868729ec-ac5e-4d6e-9219-54f8ccfeeac7"/>
    <ds:schemaRef ds:uri="bec64560-880d-4e75-86e0-0b95a9205389"/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5424109A-2714-4EF2-A0E8-790E4ED47A8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MotionPlannig_OverView</Template>
  <TotalTime>21491</TotalTime>
  <Words>2364</Words>
  <Application>Microsoft Office PowerPoint</Application>
  <PresentationFormat>On-screen Show (4:3)</PresentationFormat>
  <Paragraphs>345</Paragraphs>
  <Slides>55</Slides>
  <Notes>3</Notes>
  <HiddenSlides>1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5" baseType="lpstr">
      <vt:lpstr>Aptos</vt:lpstr>
      <vt:lpstr>Arial</vt:lpstr>
      <vt:lpstr>Calibri</vt:lpstr>
      <vt:lpstr>Cambria Math</vt:lpstr>
      <vt:lpstr>Google Sans</vt:lpstr>
      <vt:lpstr>Montserrat</vt:lpstr>
      <vt:lpstr>Montserrat Light</vt:lpstr>
      <vt:lpstr>Nasalization Rg</vt:lpstr>
      <vt:lpstr>Poppins</vt:lpstr>
      <vt:lpstr>RD Status 9-April-2024_MotionPlanning</vt:lpstr>
      <vt:lpstr> For Path Planning</vt:lpstr>
      <vt:lpstr>Chapters</vt:lpstr>
      <vt:lpstr>1. B Splines – math introduction </vt:lpstr>
      <vt:lpstr>B Spline</vt:lpstr>
      <vt:lpstr>Basis Functions - standard</vt:lpstr>
      <vt:lpstr>PowerPoint Presentation</vt:lpstr>
      <vt:lpstr>Spline degree k</vt:lpstr>
      <vt:lpstr>Knot Vector</vt:lpstr>
      <vt:lpstr>Mathematical Properties</vt:lpstr>
      <vt:lpstr>2. B-Splines – general overview</vt:lpstr>
      <vt:lpstr>Choice of basis functions</vt:lpstr>
      <vt:lpstr>Fourier Series</vt:lpstr>
      <vt:lpstr>PowerPoint Presentation</vt:lpstr>
      <vt:lpstr>Choice of knot vector</vt:lpstr>
      <vt:lpstr>Clamped B-Spline</vt:lpstr>
      <vt:lpstr>Cardinal B Spline</vt:lpstr>
      <vt:lpstr>Choosing the knot vector</vt:lpstr>
      <vt:lpstr>Distance Knot Vector</vt:lpstr>
      <vt:lpstr>B-Spline uses</vt:lpstr>
      <vt:lpstr>Approximating numerical solutions to differential equations</vt:lpstr>
      <vt:lpstr>PowerPoint Presentation</vt:lpstr>
      <vt:lpstr>3. Path Planning with B-Splines</vt:lpstr>
      <vt:lpstr>Spline Locality</vt:lpstr>
      <vt:lpstr>Convex Hull Property</vt:lpstr>
      <vt:lpstr>B Splines for motion planning</vt:lpstr>
      <vt:lpstr>B Spline Approximation</vt:lpstr>
      <vt:lpstr>B Splines are awesome! But…?</vt:lpstr>
      <vt:lpstr>4. Interpolating Spline  - Curve fitting with B-Spline </vt:lpstr>
      <vt:lpstr>B Spline Interpolation</vt:lpstr>
      <vt:lpstr>Finding Controls + Knots?</vt:lpstr>
      <vt:lpstr>Criteria</vt:lpstr>
      <vt:lpstr>Basis Sample Matrix B</vt:lpstr>
      <vt:lpstr>PowerPoint Presentation</vt:lpstr>
      <vt:lpstr>Smoothing</vt:lpstr>
      <vt:lpstr>Smoothing</vt:lpstr>
      <vt:lpstr>B Spline Interpolation</vt:lpstr>
      <vt:lpstr>Equality Constraints for Quadratic Loss</vt:lpstr>
      <vt:lpstr>Equality Constraints</vt:lpstr>
      <vt:lpstr>Generalize to 2D</vt:lpstr>
      <vt:lpstr>Nested Optimization</vt:lpstr>
      <vt:lpstr>PowerPoint Presentation</vt:lpstr>
      <vt:lpstr>Soft Constraint</vt:lpstr>
      <vt:lpstr>Heading Structural Constraints</vt:lpstr>
      <vt:lpstr>Heading Structural Constraints</vt:lpstr>
      <vt:lpstr>5. TLDR - code </vt:lpstr>
      <vt:lpstr>TLDR</vt:lpstr>
      <vt:lpstr>6. Solving problems with spline optimization - brainstorm session</vt:lpstr>
      <vt:lpstr>Max Curvature and Obstacle Avoidance</vt:lpstr>
      <vt:lpstr>Local Fix</vt:lpstr>
      <vt:lpstr>Add invariant controls</vt:lpstr>
      <vt:lpstr>Local Curvature Fix</vt:lpstr>
      <vt:lpstr>Curvature Fixing</vt:lpstr>
      <vt:lpstr>How do we do this with interpolating B-Spline?</vt:lpstr>
      <vt:lpstr>Structural midway controls</vt:lpstr>
      <vt:lpstr>Interpolating midway spline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Motion Planning –  System Architecture Overview</dc:title>
  <dc:subject/>
  <dc:creator>Maor Kehati</dc:creator>
  <cp:keywords/>
  <dc:description>generated using python-pptx</dc:description>
  <cp:lastModifiedBy>Maor Kehati</cp:lastModifiedBy>
  <cp:revision>590</cp:revision>
  <dcterms:created xsi:type="dcterms:W3CDTF">2013-01-27T09:14:16Z</dcterms:created>
  <dcterms:modified xsi:type="dcterms:W3CDTF">2024-08-06T05:17:40Z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0x010100907514057545ED44B033B08AC96F29FF</vt:lpwstr>
  </property>
  <property fmtid="{D5CDD505-2E9C-101B-9397-08002B2CF9AE}" pid="3" name="MediaServiceImageTags">
    <vt:lpwstr/>
  </property>
</Properties>
</file>